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6" r:id="rId3"/>
    <p:sldId id="257" r:id="rId4"/>
    <p:sldId id="282" r:id="rId5"/>
    <p:sldId id="285" r:id="rId6"/>
    <p:sldId id="263" r:id="rId7"/>
    <p:sldId id="281" r:id="rId8"/>
    <p:sldId id="275" r:id="rId9"/>
    <p:sldId id="264" r:id="rId10"/>
    <p:sldId id="265" r:id="rId11"/>
    <p:sldId id="272" r:id="rId12"/>
    <p:sldId id="266" r:id="rId13"/>
    <p:sldId id="277" r:id="rId14"/>
    <p:sldId id="279" r:id="rId15"/>
    <p:sldId id="280" r:id="rId16"/>
    <p:sldId id="278" r:id="rId17"/>
    <p:sldId id="289" r:id="rId18"/>
    <p:sldId id="290" r:id="rId19"/>
    <p:sldId id="267" r:id="rId20"/>
    <p:sldId id="276" r:id="rId21"/>
    <p:sldId id="268" r:id="rId22"/>
    <p:sldId id="260" r:id="rId23"/>
    <p:sldId id="273" r:id="rId24"/>
    <p:sldId id="259" r:id="rId25"/>
    <p:sldId id="287" r:id="rId26"/>
    <p:sldId id="288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CC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2CDC4-55BE-41F3-B806-4D345F697549}" type="datetimeFigureOut">
              <a:rPr lang="de-DE" smtClean="0"/>
              <a:t>29.04.2012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E282-BA46-4391-8752-2D7E846F9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53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322B-7D8A-4353-B7F7-F939DFFBE4E0}" type="datetime1">
              <a:rPr lang="de-DE" smtClean="0"/>
              <a:t>29.04.2012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98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64CE-F607-4C3C-B073-DBB5B93E0871}" type="datetime1">
              <a:rPr lang="de-DE" smtClean="0"/>
              <a:t>29.04.2012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15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2F81-6C18-4A30-8D0C-A610BE6751FA}" type="datetime1">
              <a:rPr lang="de-DE" smtClean="0"/>
              <a:t>29.04.2012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48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955D-F0CE-47D9-B0E3-6609E3A81D66}" type="datetime1">
              <a:rPr lang="de-DE" smtClean="0"/>
              <a:t>29.04.2012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21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76B-67B3-4AF7-B4DA-D4FBFBCFB2D4}" type="datetime1">
              <a:rPr lang="de-DE" smtClean="0"/>
              <a:t>29.04.2012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77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BBF5-E507-486F-B824-BBFE46268A09}" type="datetime1">
              <a:rPr lang="de-DE" smtClean="0"/>
              <a:t>29.04.2012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4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1E42-5280-4C71-8921-827EA695C530}" type="datetime1">
              <a:rPr lang="de-DE" smtClean="0"/>
              <a:t>29.04.2012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09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6F7-1BC6-4069-BDE6-BE1FB966A7B4}" type="datetime1">
              <a:rPr lang="de-DE" smtClean="0"/>
              <a:t>29.04.2012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3191-70DA-41C1-A3B5-824C03C341ED}" type="datetime1">
              <a:rPr lang="de-DE" smtClean="0"/>
              <a:t>29.04.2012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05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A075-194A-4B9E-94CE-433205524246}" type="datetime1">
              <a:rPr lang="de-DE" smtClean="0"/>
              <a:t>29.04.2012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98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E324-40D6-4673-8DE6-AFAE28FBC3B8}" type="datetime1">
              <a:rPr lang="de-DE" smtClean="0"/>
              <a:t>29.04.2012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90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94CF-798B-41DA-B85E-5E5631AC59A9}" type="datetime1">
              <a:rPr lang="de-DE" smtClean="0"/>
              <a:t>29.04.2012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D270F-9BDE-44E6-A066-F105C249B5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14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478904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Jahrestagung für Lehrpersonen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DaZ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 am 3. Mai 2012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91680"/>
            <a:ext cx="3429000" cy="468477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2895600" cy="576064"/>
          </a:xfrm>
        </p:spPr>
        <p:txBody>
          <a:bodyPr/>
          <a:lstStyle/>
          <a:p>
            <a:r>
              <a:rPr lang="de-DE" dirty="0" smtClean="0"/>
              <a:t>Ingelore Oomen-Welke               Pädagogische Hochschule Freiburg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499992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Picture 6" descr="PH-Logo_whiteon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913"/>
            <a:ext cx="88569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33123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Deutsch als Zweitsprache: </a:t>
            </a:r>
            <a:r>
              <a:rPr lang="de-DE" sz="4000" b="1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  <a:t/>
            </a:r>
            <a:br>
              <a:rPr lang="de-DE" sz="4000" b="1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</a:b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Erste Schritte</a:t>
            </a:r>
            <a:b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Sprachaufmerksamkeit als Lernanreiz</a:t>
            </a:r>
            <a:b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Empirische Befunde zum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DaZ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-Lernen</a:t>
            </a:r>
            <a:b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Sprachstand feststellen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         Pädagogische Hochschule Freiburg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64F-5AA3-496C-9E48-4613C9116EDD}" type="slidenum">
              <a:rPr lang="de-DE" smtClean="0"/>
              <a:t>10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5147328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75" y="0"/>
            <a:ext cx="5202545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915487" y="5157192"/>
            <a:ext cx="133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00FF"/>
                </a:solidFill>
              </a:rPr>
              <a:t>Einfache </a:t>
            </a:r>
          </a:p>
          <a:p>
            <a:r>
              <a:rPr lang="de-DE" sz="2400" b="1" dirty="0" smtClean="0">
                <a:solidFill>
                  <a:srgbClr val="0000FF"/>
                </a:solidFill>
              </a:rPr>
              <a:t>Begriffe</a:t>
            </a:r>
            <a:endParaRPr lang="de-DE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rgbClr val="0000FF"/>
                </a:solidFill>
              </a:rPr>
              <a:t>Schwierige und kulturelle Begriffe</a:t>
            </a:r>
            <a:endParaRPr lang="de-DE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962096"/>
              </p:ext>
            </p:extLst>
          </p:nvPr>
        </p:nvGraphicFramePr>
        <p:xfrm>
          <a:off x="827584" y="404664"/>
          <a:ext cx="8229600" cy="6267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13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5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das Geschenk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der Geburtstag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die Familie – die Eltern – das Kind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5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5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Angst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der Abschied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stehen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11</a:t>
            </a:fld>
            <a:endParaRPr lang="de-DE"/>
          </a:p>
        </p:txBody>
      </p:sp>
      <p:pic>
        <p:nvPicPr>
          <p:cNvPr id="10" name="Grafik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87014"/>
            <a:ext cx="1772920" cy="137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60270"/>
            <a:ext cx="1796415" cy="126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89" y="1844824"/>
            <a:ext cx="1796415" cy="152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8" y="4213195"/>
            <a:ext cx="1741170" cy="137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1788795" cy="115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74" y="4149080"/>
            <a:ext cx="1383030" cy="1437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         Pädagogische Hochschule Freiburg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64F-5AA3-496C-9E48-4613C9116EDD}" type="slidenum">
              <a:rPr lang="de-DE" smtClean="0"/>
              <a:t>12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3"/>
            <a:ext cx="9144000" cy="684201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9512" y="188640"/>
            <a:ext cx="2764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FF00"/>
                </a:solidFill>
              </a:rPr>
              <a:t>Grundgrammatik:</a:t>
            </a:r>
          </a:p>
          <a:p>
            <a:r>
              <a:rPr lang="de-DE" sz="2800" dirty="0" smtClean="0">
                <a:solidFill>
                  <a:srgbClr val="FFFF00"/>
                </a:solidFill>
              </a:rPr>
              <a:t>Artikel</a:t>
            </a:r>
            <a:endParaRPr lang="de-DE" sz="2800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84168" y="2385462"/>
            <a:ext cx="31341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Ich male </a:t>
            </a:r>
            <a:r>
              <a:rPr lang="de-DE" sz="2200" b="1" u="sng" dirty="0" smtClean="0"/>
              <a:t>dem</a:t>
            </a:r>
            <a:r>
              <a:rPr lang="de-DE" sz="2200" b="1" dirty="0" smtClean="0"/>
              <a:t> Roboter </a:t>
            </a:r>
            <a:br>
              <a:rPr lang="de-DE" sz="2200" b="1" dirty="0" smtClean="0"/>
            </a:br>
            <a:r>
              <a:rPr lang="de-DE" sz="2200" b="1" dirty="0" smtClean="0"/>
              <a:t>zwei Augen.</a:t>
            </a:r>
            <a:br>
              <a:rPr lang="de-DE" sz="2200" b="1" dirty="0" smtClean="0"/>
            </a:br>
            <a:r>
              <a:rPr lang="de-DE" sz="2200" b="1" dirty="0" smtClean="0"/>
              <a:t>Ich klebe </a:t>
            </a:r>
            <a:r>
              <a:rPr lang="de-DE" sz="2200" b="1" u="sng" dirty="0" smtClean="0"/>
              <a:t>dem</a:t>
            </a:r>
            <a:r>
              <a:rPr lang="de-DE" sz="2200" b="1" dirty="0" smtClean="0"/>
              <a:t> Männchen</a:t>
            </a:r>
            <a:br>
              <a:rPr lang="de-DE" sz="2200" b="1" dirty="0" smtClean="0"/>
            </a:br>
            <a:r>
              <a:rPr lang="de-DE" sz="2200" b="1" u="sng" dirty="0" smtClean="0"/>
              <a:t>die </a:t>
            </a:r>
            <a:r>
              <a:rPr lang="de-DE" sz="2200" b="1" dirty="0"/>
              <a:t>N</a:t>
            </a:r>
            <a:r>
              <a:rPr lang="de-DE" sz="2200" b="1" dirty="0" smtClean="0"/>
              <a:t>ase an.</a:t>
            </a:r>
          </a:p>
          <a:p>
            <a:r>
              <a:rPr lang="de-DE" sz="2200" b="1" dirty="0" smtClean="0"/>
              <a:t>Ich gebe </a:t>
            </a:r>
            <a:r>
              <a:rPr lang="de-DE" sz="2200" b="1" u="sng" dirty="0" smtClean="0"/>
              <a:t>der</a:t>
            </a:r>
            <a:r>
              <a:rPr lang="de-DE" sz="2200" b="1" dirty="0" smtClean="0"/>
              <a:t> Puppe</a:t>
            </a:r>
            <a:br>
              <a:rPr lang="de-DE" sz="2200" b="1" dirty="0" smtClean="0"/>
            </a:br>
            <a:r>
              <a:rPr lang="de-DE" sz="2200" b="1" u="sng" dirty="0" smtClean="0"/>
              <a:t>die</a:t>
            </a:r>
            <a:r>
              <a:rPr lang="de-DE" sz="2200" b="1" dirty="0" smtClean="0"/>
              <a:t> Schuhe.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6965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231016"/>
              </p:ext>
            </p:extLst>
          </p:nvPr>
        </p:nvGraphicFramePr>
        <p:xfrm>
          <a:off x="457200" y="53304"/>
          <a:ext cx="8229600" cy="668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75984"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   der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den</a:t>
                      </a:r>
                    </a:p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dem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475984"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  die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der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598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               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  das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dem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75984"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  die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        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den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Artikelfälle ohne Genitiv</a:t>
                      </a:r>
                      <a:endParaRPr lang="de-DE" sz="2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         Pädagogische Hochschule Freiburg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64F-5AA3-496C-9E48-4613C9116ED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0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552364"/>
              </p:ext>
            </p:extLst>
          </p:nvPr>
        </p:nvGraphicFramePr>
        <p:xfrm>
          <a:off x="457200" y="53304"/>
          <a:ext cx="8229600" cy="668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7598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der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   ein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den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einen</a:t>
                      </a:r>
                    </a:p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dem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einem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47598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die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  eine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der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einer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598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das                 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  ein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dem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einem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7598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die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  ---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        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der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---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Artikelfälle unbestimmter Artikel</a:t>
                      </a:r>
                      <a:endParaRPr lang="de-DE" sz="2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         Pädagogische Hochschule Freiburg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64F-5AA3-496C-9E48-4613C9116ED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1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36430"/>
              </p:ext>
            </p:extLst>
          </p:nvPr>
        </p:nvGraphicFramePr>
        <p:xfrm>
          <a:off x="457200" y="-99392"/>
          <a:ext cx="8229600" cy="749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7598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der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ein      mein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den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einen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meinen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dem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einem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meinem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47598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die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eine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deine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der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einer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seiner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598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das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ein                 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ihr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 smtClean="0">
                        <a:latin typeface="Forte" pitchFamily="66" charset="0"/>
                      </a:endParaRPr>
                    </a:p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dem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einem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eurem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75984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die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---    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eure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           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Forte" pitchFamily="66" charset="0"/>
                        </a:rPr>
                        <a:t>den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---   </a:t>
                      </a:r>
                    </a:p>
                    <a:p>
                      <a:r>
                        <a:rPr lang="de-DE" sz="3600" dirty="0" smtClean="0">
                          <a:latin typeface="Forte" pitchFamily="66" charset="0"/>
                        </a:rPr>
                        <a:t>euren</a:t>
                      </a:r>
                      <a:endParaRPr lang="de-DE" sz="3600" dirty="0">
                        <a:latin typeface="Forte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Artikelfälle </a:t>
                      </a:r>
                      <a:r>
                        <a:rPr lang="de-DE" sz="2400" dirty="0" err="1" smtClean="0">
                          <a:solidFill>
                            <a:srgbClr val="0000FF"/>
                          </a:solidFill>
                          <a:latin typeface="+mn-lt"/>
                        </a:rPr>
                        <a:t>posessiver</a:t>
                      </a:r>
                      <a:r>
                        <a:rPr lang="de-DE" sz="24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Begleiter</a:t>
                      </a:r>
                      <a:endParaRPr lang="de-DE" sz="2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         Pädagogische Hochschule Freiburg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64F-5AA3-496C-9E48-4613C9116ED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1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37312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de-DE" sz="2400" b="1" dirty="0" smtClean="0"/>
          </a:p>
          <a:p>
            <a:pPr marL="0" indent="0" algn="r">
              <a:buNone/>
            </a:pP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  <a:t>Artikel und Fälle</a:t>
            </a:r>
            <a:endParaRPr lang="de-DE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400" b="1" dirty="0" smtClean="0">
                <a:solidFill>
                  <a:srgbClr val="7030A0"/>
                </a:solidFill>
                <a:latin typeface="Comic Sans MS" pitchFamily="66" charset="0"/>
              </a:rPr>
              <a:t>   Wenn ich frage </a:t>
            </a:r>
            <a:r>
              <a:rPr lang="de-DE" sz="2400" b="1" i="1" dirty="0" smtClean="0">
                <a:solidFill>
                  <a:srgbClr val="7030A0"/>
                </a:solidFill>
                <a:latin typeface="Comic Sans MS" pitchFamily="66" charset="0"/>
              </a:rPr>
              <a:t>wer oder was?,</a:t>
            </a:r>
          </a:p>
          <a:p>
            <a:pPr marL="0" indent="0">
              <a:buNone/>
            </a:pPr>
            <a:r>
              <a:rPr lang="de-DE" sz="2400" b="1" dirty="0" smtClean="0">
                <a:solidFill>
                  <a:srgbClr val="7030A0"/>
                </a:solidFill>
                <a:latin typeface="Comic Sans MS" pitchFamily="66" charset="0"/>
              </a:rPr>
              <a:t>   kommt </a:t>
            </a:r>
            <a:r>
              <a:rPr lang="de-DE" sz="2400" b="1" i="1" dirty="0" smtClean="0">
                <a:solidFill>
                  <a:srgbClr val="7030A0"/>
                </a:solidFill>
                <a:latin typeface="Comic Sans MS" pitchFamily="66" charset="0"/>
              </a:rPr>
              <a:t>die </a:t>
            </a:r>
            <a:r>
              <a:rPr lang="de-DE" sz="2400" b="1" dirty="0" smtClean="0">
                <a:solidFill>
                  <a:srgbClr val="7030A0"/>
                </a:solidFill>
                <a:latin typeface="Comic Sans MS" pitchFamily="66" charset="0"/>
              </a:rPr>
              <a:t>oder </a:t>
            </a:r>
            <a:r>
              <a:rPr lang="de-DE" sz="2400" b="1" i="1" dirty="0" smtClean="0">
                <a:solidFill>
                  <a:srgbClr val="7030A0"/>
                </a:solidFill>
                <a:latin typeface="Comic Sans MS" pitchFamily="66" charset="0"/>
              </a:rPr>
              <a:t>der oder das.</a:t>
            </a:r>
          </a:p>
          <a:p>
            <a:pPr marL="0" indent="0">
              <a:buNone/>
            </a:pPr>
            <a:endParaRPr lang="de-DE" sz="2400" b="1" i="1" dirty="0"/>
          </a:p>
          <a:p>
            <a:pPr marL="0" indent="0" algn="r">
              <a:buNone/>
            </a:pP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Wenn ich frage </a:t>
            </a:r>
            <a:r>
              <a:rPr lang="de-DE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was oder wen?,</a:t>
            </a:r>
          </a:p>
          <a:p>
            <a:pPr marL="0" indent="0" algn="r">
              <a:buNone/>
            </a:pPr>
            <a:r>
              <a:rPr lang="de-DE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w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ird </a:t>
            </a:r>
            <a:r>
              <a:rPr lang="de-DE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der 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zu</a:t>
            </a:r>
            <a:r>
              <a:rPr lang="de-DE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den.</a:t>
            </a:r>
          </a:p>
          <a:p>
            <a:pPr marL="0" indent="0" algn="r">
              <a:buNone/>
            </a:pPr>
            <a:r>
              <a:rPr lang="de-DE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die 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bleibt </a:t>
            </a:r>
            <a:r>
              <a:rPr lang="de-DE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die </a:t>
            </a:r>
          </a:p>
          <a:p>
            <a:pPr marL="0" indent="0" algn="r">
              <a:buNone/>
            </a:pP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und </a:t>
            </a:r>
            <a:r>
              <a:rPr lang="de-DE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das 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bleibt </a:t>
            </a:r>
            <a:r>
              <a:rPr lang="de-DE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das.</a:t>
            </a:r>
          </a:p>
          <a:p>
            <a:pPr marL="0" indent="0">
              <a:buNone/>
            </a:pPr>
            <a:r>
              <a:rPr lang="de-DE" sz="2400" b="1" dirty="0" smtClean="0">
                <a:latin typeface="Comic Sans MS" pitchFamily="66" charset="0"/>
              </a:rPr>
              <a:t>     Wenn ich frage </a:t>
            </a:r>
            <a:r>
              <a:rPr lang="de-DE" sz="2400" b="1" i="1" dirty="0" smtClean="0">
                <a:latin typeface="Comic Sans MS" pitchFamily="66" charset="0"/>
              </a:rPr>
              <a:t>wem?,</a:t>
            </a:r>
          </a:p>
          <a:p>
            <a:pPr marL="0" indent="0">
              <a:buNone/>
            </a:pPr>
            <a:r>
              <a:rPr lang="de-DE" sz="2400" b="1" dirty="0" smtClean="0">
                <a:latin typeface="Comic Sans MS" pitchFamily="66" charset="0"/>
              </a:rPr>
              <a:t>     wird </a:t>
            </a:r>
            <a:r>
              <a:rPr lang="de-DE" sz="2400" b="1" i="1" dirty="0" smtClean="0">
                <a:latin typeface="Comic Sans MS" pitchFamily="66" charset="0"/>
              </a:rPr>
              <a:t>das </a:t>
            </a:r>
            <a:r>
              <a:rPr lang="de-DE" sz="2400" b="1" dirty="0" smtClean="0">
                <a:latin typeface="Comic Sans MS" pitchFamily="66" charset="0"/>
              </a:rPr>
              <a:t>und </a:t>
            </a:r>
            <a:r>
              <a:rPr lang="de-DE" sz="2400" b="1" i="1" dirty="0" smtClean="0">
                <a:latin typeface="Comic Sans MS" pitchFamily="66" charset="0"/>
              </a:rPr>
              <a:t>der </a:t>
            </a:r>
            <a:r>
              <a:rPr lang="de-DE" sz="2400" b="1" dirty="0">
                <a:latin typeface="Comic Sans MS" pitchFamily="66" charset="0"/>
              </a:rPr>
              <a:t>zu </a:t>
            </a:r>
            <a:r>
              <a:rPr lang="de-DE" sz="2400" b="1" i="1" dirty="0" smtClean="0">
                <a:latin typeface="Comic Sans MS" pitchFamily="66" charset="0"/>
              </a:rPr>
              <a:t>dem.</a:t>
            </a:r>
          </a:p>
          <a:p>
            <a:pPr marL="0" indent="0">
              <a:buNone/>
            </a:pPr>
            <a:r>
              <a:rPr lang="de-DE" sz="2400" b="1" i="1" dirty="0" smtClean="0">
                <a:latin typeface="Comic Sans MS" pitchFamily="66" charset="0"/>
              </a:rPr>
              <a:t>     die </a:t>
            </a:r>
            <a:r>
              <a:rPr lang="de-DE" sz="2400" b="1" dirty="0" smtClean="0">
                <a:latin typeface="Comic Sans MS" pitchFamily="66" charset="0"/>
              </a:rPr>
              <a:t>wird zu </a:t>
            </a:r>
            <a:r>
              <a:rPr lang="de-DE" sz="2400" b="1" i="1" dirty="0" smtClean="0">
                <a:latin typeface="Comic Sans MS" pitchFamily="66" charset="0"/>
              </a:rPr>
              <a:t>der, </a:t>
            </a:r>
          </a:p>
          <a:p>
            <a:pPr marL="0" indent="0">
              <a:buNone/>
            </a:pPr>
            <a:r>
              <a:rPr lang="de-DE" sz="2400" b="1" dirty="0" smtClean="0">
                <a:latin typeface="Comic Sans MS" pitchFamily="66" charset="0"/>
              </a:rPr>
              <a:t>     ist das schwer?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         Pädagogische Hochschule Freiburg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64F-5AA3-496C-9E48-4613C9116EDD}" type="slidenum">
              <a:rPr lang="de-DE" smtClean="0"/>
              <a:t>16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79512" y="980728"/>
            <a:ext cx="511256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4211960" y="2276872"/>
            <a:ext cx="4896544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323528" y="4077072"/>
            <a:ext cx="4320480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4" descr="Kartenspiele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69775" r="13687"/>
          <a:stretch>
            <a:fillRect/>
          </a:stretch>
        </p:blipFill>
        <p:spPr bwMode="auto">
          <a:xfrm rot="21153808">
            <a:off x="505321" y="1976555"/>
            <a:ext cx="3272371" cy="190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6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         Pädagogische Hochschule Freiburg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64F-5AA3-496C-9E48-4613C9116EDD}" type="slidenum">
              <a:rPr lang="de-DE" smtClean="0"/>
              <a:t>17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48" y="1646049"/>
            <a:ext cx="4499992" cy="336712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3"/>
            <a:ext cx="2699792" cy="20201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993"/>
            <a:ext cx="2699792" cy="202012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9883"/>
            <a:ext cx="2699792" cy="202012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378"/>
            <a:ext cx="2262359" cy="169281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29549"/>
            <a:ext cx="2388879" cy="178748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2123"/>
            <a:ext cx="2843808" cy="212788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43" y="5013176"/>
            <a:ext cx="2454829" cy="183683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-27384"/>
            <a:ext cx="2699793" cy="202012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28" y="152009"/>
            <a:ext cx="1877420" cy="1404783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19668"/>
            <a:ext cx="2847086" cy="2130337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94" y="1844825"/>
            <a:ext cx="3764606" cy="2880320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6372200" y="4725145"/>
            <a:ext cx="2771800" cy="1656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72200" y="4725144"/>
            <a:ext cx="29216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chemeClr val="bg1"/>
                </a:solidFill>
              </a:rPr>
              <a:t>Sprache hat Inhalte: </a:t>
            </a:r>
          </a:p>
          <a:p>
            <a:r>
              <a:rPr lang="de-DE" sz="2200" dirty="0" smtClean="0">
                <a:solidFill>
                  <a:schemeClr val="bg1"/>
                </a:solidFill>
              </a:rPr>
              <a:t>aus der Alltagswelt und </a:t>
            </a:r>
          </a:p>
          <a:p>
            <a:r>
              <a:rPr lang="de-DE" sz="2200" dirty="0" smtClean="0">
                <a:solidFill>
                  <a:schemeClr val="bg1"/>
                </a:solidFill>
              </a:rPr>
              <a:t>der Kinderwelt – </a:t>
            </a:r>
          </a:p>
          <a:p>
            <a:r>
              <a:rPr lang="de-DE" sz="2200" dirty="0" smtClean="0">
                <a:solidFill>
                  <a:schemeClr val="bg1"/>
                </a:solidFill>
              </a:rPr>
              <a:t>in der Zwischenkultur??</a:t>
            </a:r>
          </a:p>
        </p:txBody>
      </p:sp>
    </p:spTree>
    <p:extLst>
      <p:ext uri="{BB962C8B-B14F-4D97-AF65-F5344CB8AC3E}">
        <p14:creationId xmlns:p14="http://schemas.microsoft.com/office/powerpoint/2010/main" val="11569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solidFill>
                  <a:srgbClr val="0000FF"/>
                </a:solidFill>
              </a:rPr>
              <a:t>Wort-						      </a:t>
            </a:r>
            <a:r>
              <a:rPr lang="de-DE" dirty="0" smtClean="0">
                <a:solidFill>
                  <a:srgbClr val="0000FF"/>
                </a:solidFill>
              </a:rPr>
              <a:t>Texte  </a:t>
            </a:r>
            <a:r>
              <a:rPr lang="de-DE" dirty="0" smtClean="0">
                <a:solidFill>
                  <a:srgbClr val="0000FF"/>
                </a:solidFill>
              </a:rPr>
              <a:t>gruppen </a:t>
            </a:r>
            <a:r>
              <a:rPr lang="de-DE" dirty="0">
                <a:solidFill>
                  <a:srgbClr val="0000FF"/>
                </a:solidFill>
              </a:rPr>
              <a:t>– 			 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18</a:t>
            </a:fld>
            <a:endParaRPr lang="de-DE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187450" y="188913"/>
            <a:ext cx="6478588" cy="647858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20738694">
            <a:off x="6659563" y="2420938"/>
            <a:ext cx="938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Schaf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679700" y="186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 rot="10800000">
            <a:off x="1116013" y="2924175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Kuh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 rot="18006527">
            <a:off x="5273675" y="639763"/>
            <a:ext cx="86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Hahn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 rot="3555555">
            <a:off x="2382045" y="865981"/>
            <a:ext cx="887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Pferd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 rot="8650004">
            <a:off x="1565275" y="4778375"/>
            <a:ext cx="93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Katze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 rot="1875025">
            <a:off x="6372225" y="4797425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Hund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 rot="5400000">
            <a:off x="3811588" y="5989638"/>
            <a:ext cx="134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Schwein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2195513" y="1196975"/>
            <a:ext cx="4498975" cy="4498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 rot="356517">
            <a:off x="6372225" y="328453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e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 rot="4798678">
            <a:off x="4508500" y="5221288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er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 rot="2352971">
            <a:off x="5724525" y="45815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es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 rot="19818277">
            <a:off x="5940425" y="20605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er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 rot="12447762">
            <a:off x="2339975" y="242093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er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 rot="7854149">
            <a:off x="2934494" y="4779169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e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 rot="14736568">
            <a:off x="3437732" y="1250156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e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 rot="9643987">
            <a:off x="2195513" y="378936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es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 rot="17303031">
            <a:off x="4733925" y="1179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es</a:t>
            </a:r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2627313" y="1628775"/>
            <a:ext cx="3598862" cy="3598863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 rot="20441694">
            <a:off x="5580063" y="2708275"/>
            <a:ext cx="649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lieb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 rot="19077554">
            <a:off x="5076825" y="2133600"/>
            <a:ext cx="795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weiß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 rot="383317">
            <a:off x="5516563" y="3355975"/>
            <a:ext cx="85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klug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 rot="3649857">
            <a:off x="4804569" y="4564856"/>
            <a:ext cx="795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groß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 rot="17101870">
            <a:off x="4229101" y="1828800"/>
            <a:ext cx="93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braun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 rot="5872191">
            <a:off x="3883819" y="4691856"/>
            <a:ext cx="76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klein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 rot="7763574">
            <a:off x="3185319" y="4455319"/>
            <a:ext cx="72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dick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 rot="9336231">
            <a:off x="2700338" y="3860800"/>
            <a:ext cx="79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dünn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 rot="15048333">
            <a:off x="3478213" y="186055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lustig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 rot="12864204">
            <a:off x="2843213" y="2349500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leise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 rot="11131596">
            <a:off x="2555875" y="3068638"/>
            <a:ext cx="64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laut</a:t>
            </a: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 rot="1783181">
            <a:off x="5219700" y="3933825"/>
            <a:ext cx="909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dumm</a:t>
            </a:r>
          </a:p>
        </p:txBody>
      </p:sp>
      <p:sp>
        <p:nvSpPr>
          <p:cNvPr id="38" name="Oval 41"/>
          <p:cNvSpPr>
            <a:spLocks noChangeArrowheads="1"/>
          </p:cNvSpPr>
          <p:nvPr/>
        </p:nvSpPr>
        <p:spPr bwMode="auto">
          <a:xfrm>
            <a:off x="3563938" y="2565400"/>
            <a:ext cx="1800225" cy="18002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 rot="1423221">
            <a:off x="4716463" y="3573463"/>
            <a:ext cx="649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Der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 rot="19955210">
            <a:off x="4646613" y="2957513"/>
            <a:ext cx="766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Das</a:t>
            </a: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 rot="5960090">
            <a:off x="4012406" y="3880644"/>
            <a:ext cx="671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Die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 rot="16429563">
            <a:off x="4119563" y="258127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Ein</a:t>
            </a: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 rot="9081712">
            <a:off x="3563938" y="3573463"/>
            <a:ext cx="56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Comic Sans MS" pitchFamily="66" charset="0"/>
              </a:rPr>
              <a:t>Ein</a:t>
            </a: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 rot="12407673">
            <a:off x="3563938" y="2924175"/>
            <a:ext cx="763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 dirty="0">
                <a:latin typeface="Comic Sans MS" pitchFamily="66" charset="0"/>
              </a:rPr>
              <a:t>Eine</a:t>
            </a:r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4427538" y="3357563"/>
            <a:ext cx="144462" cy="142875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0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         Pädagogische Hochschule Freiburg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64F-5AA3-496C-9E48-4613C9116EDD}" type="slidenum">
              <a:rPr lang="de-DE" smtClean="0"/>
              <a:t>19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3"/>
            <a:ext cx="9144000" cy="684201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228184" y="188640"/>
            <a:ext cx="2764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FF"/>
                </a:solidFill>
              </a:rPr>
              <a:t>Grundgrammatik:</a:t>
            </a:r>
          </a:p>
          <a:p>
            <a:r>
              <a:rPr lang="de-DE" sz="2800" dirty="0" smtClean="0">
                <a:solidFill>
                  <a:srgbClr val="0000FF"/>
                </a:solidFill>
              </a:rPr>
              <a:t>Plural</a:t>
            </a:r>
            <a:endParaRPr lang="de-DE" sz="2800" dirty="0">
              <a:solidFill>
                <a:srgbClr val="0000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3568" y="665693"/>
            <a:ext cx="78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Augen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1857598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Füße</a:t>
            </a:r>
          </a:p>
          <a:p>
            <a:r>
              <a:rPr lang="de-DE" dirty="0" smtClean="0"/>
              <a:t>Hände</a:t>
            </a:r>
          </a:p>
          <a:p>
            <a:r>
              <a:rPr lang="de-DE" dirty="0" smtClean="0"/>
              <a:t>Köpfe</a:t>
            </a:r>
          </a:p>
          <a:p>
            <a:r>
              <a:rPr lang="de-DE" dirty="0" smtClean="0"/>
              <a:t>Bäuche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83568" y="1126485"/>
            <a:ext cx="71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Beine</a:t>
            </a:r>
          </a:p>
          <a:p>
            <a:r>
              <a:rPr lang="de-DE" dirty="0" smtClean="0"/>
              <a:t>Arme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83568" y="116632"/>
            <a:ext cx="77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Nasen</a:t>
            </a:r>
          </a:p>
          <a:p>
            <a:r>
              <a:rPr lang="de-DE" dirty="0" smtClean="0"/>
              <a:t>Ohren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83568" y="3203684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Münder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9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478904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Jahrestagung für Lehrpersonen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DaZ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 am 3. Mai 2012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91680"/>
            <a:ext cx="3429000" cy="468477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2895600" cy="576064"/>
          </a:xfrm>
        </p:spPr>
        <p:txBody>
          <a:bodyPr/>
          <a:lstStyle/>
          <a:p>
            <a:r>
              <a:rPr lang="de-DE" dirty="0" smtClean="0"/>
              <a:t>Ingelore Oomen-Welke               Pädagogische Hochschule Freiburg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499992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Picture 6" descr="PH-Logo_whiteon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913"/>
            <a:ext cx="88569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33123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Deutsch als Zweitsprache: </a:t>
            </a:r>
            <a:r>
              <a:rPr lang="de-DE" sz="4000" b="1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  <a:t/>
            </a:r>
            <a:br>
              <a:rPr lang="de-DE" sz="4000" b="1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</a:b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Erste Schritte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Sprachaufmerksamkeit als Lernanreiz</a:t>
            </a:r>
            <a:b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Empirische Befunde zum </a:t>
            </a:r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DaZ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-Lernen</a:t>
            </a:r>
            <a:b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Sprachstand feststellen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Pluralbildung in den Sprachen</a:t>
            </a:r>
            <a:endParaRPr lang="de-DE" sz="3200" dirty="0">
              <a:solidFill>
                <a:srgbClr val="0000FF"/>
              </a:solidFill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904388"/>
              </p:ext>
            </p:extLst>
          </p:nvPr>
        </p:nvGraphicFramePr>
        <p:xfrm>
          <a:off x="457200" y="1124744"/>
          <a:ext cx="8229600" cy="4963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Englisch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Spanisch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Türkisch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-e   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Stifte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   </a:t>
                      </a:r>
                      <a:r>
                        <a:rPr lang="de-DE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doors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   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 Nomina,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 auf Vokal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enden</a:t>
                      </a:r>
                    </a:p>
                    <a:p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-es 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meist bei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Nomina, die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 Konsonant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enden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ler</a:t>
                      </a:r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Nomina mit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hellen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Vokalen: </a:t>
                      </a:r>
                      <a:r>
                        <a:rPr lang="de-DE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</a:t>
                      </a:r>
                      <a:r>
                        <a:rPr lang="de-DE" sz="1800" b="0" i="1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ler</a:t>
                      </a:r>
                      <a:endParaRPr lang="de-DE" sz="1800" b="0" i="1" u="sng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</a:t>
                      </a:r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Nomina mit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dunklen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Vokalen in der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Silbe vorher: </a:t>
                      </a:r>
                      <a:r>
                        <a:rPr lang="de-DE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aslan</a:t>
                      </a:r>
                      <a:r>
                        <a:rPr lang="de-DE" sz="1800" b="0" i="1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</a:t>
                      </a:r>
                      <a:endParaRPr lang="de-DE" i="1" u="sng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-er  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Kinder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-es  </a:t>
                      </a:r>
                      <a:r>
                        <a:rPr lang="de-DE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boxes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de-DE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churches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-en 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Frauen</a:t>
                      </a:r>
                    </a:p>
                    <a:p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   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Kiefern,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Buden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Mandeln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</a:t>
                      </a:r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ä,ö,ü</a:t>
                      </a:r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Mütter,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Böden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e</a:t>
                      </a:r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de-DE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women</a:t>
                      </a:r>
                      <a:endParaRPr lang="de-DE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ä,ö,ü</a:t>
                      </a:r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–er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Männer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Ø wenn eine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andere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Mengenangabe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Zahlwort</a:t>
                      </a:r>
                    </a:p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vorhanden ist:</a:t>
                      </a:r>
                      <a:endParaRPr lang="de-DE" sz="1800" b="0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ü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ç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ev</a:t>
                      </a:r>
                      <a:endParaRPr lang="de-DE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ä,ö,ü</a:t>
                      </a:r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–e  Läuse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    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Ø     Kiefer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Ø         </a:t>
                      </a:r>
                      <a:r>
                        <a:rPr lang="de-DE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sheep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5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         Pädagogische Hochschule Freiburg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64F-5AA3-496C-9E48-4613C9116EDD}" type="slidenum">
              <a:rPr lang="de-DE" smtClean="0"/>
              <a:t>21</a:t>
            </a:fld>
            <a:endParaRPr lang="de-DE"/>
          </a:p>
        </p:txBody>
      </p:sp>
      <p:sp>
        <p:nvSpPr>
          <p:cNvPr id="4" name="Fußzeilenplatzhalt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Ingelore Oomen-Welke                        Pädagogische Hochschule Freiburg</a:t>
            </a:r>
            <a:endParaRPr lang="de-DE"/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26964F-5AA3-496C-9E48-4613C9116EDD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Fußzeilenplatzhalter 5"/>
          <p:cNvSpPr txBox="1">
            <a:spLocks/>
          </p:cNvSpPr>
          <p:nvPr/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Ingelore Oomen-Welke                  Päd. Hochschule Freiburg                                                                                                              </a:t>
            </a:r>
            <a:endParaRPr lang="de-DE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Plural/Mehrzahl: Beispieltext Frederick</a:t>
            </a:r>
            <a:endParaRPr lang="de-DE" sz="32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6" descr="Frederic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4704"/>
            <a:ext cx="4940300" cy="3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rederick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3429000"/>
            <a:ext cx="4473575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4016" y="4506910"/>
            <a:ext cx="4572000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de-DE" b="1" dirty="0" smtClean="0">
                <a:solidFill>
                  <a:srgbClr val="0070C0"/>
                </a:solidFill>
              </a:rPr>
              <a:t>Eine Maus hat eine Nuss. – </a:t>
            </a:r>
          </a:p>
          <a:p>
            <a:pPr>
              <a:lnSpc>
                <a:spcPct val="80000"/>
              </a:lnSpc>
            </a:pPr>
            <a:r>
              <a:rPr lang="de-DE" b="1" dirty="0" smtClean="0">
                <a:solidFill>
                  <a:srgbClr val="0070C0"/>
                </a:solidFill>
              </a:rPr>
              <a:t>Zwei </a:t>
            </a:r>
            <a:r>
              <a:rPr lang="de-DE" b="1" u="sng" dirty="0" smtClean="0">
                <a:solidFill>
                  <a:srgbClr val="0070C0"/>
                </a:solidFill>
              </a:rPr>
              <a:t>Mäuse</a:t>
            </a:r>
            <a:r>
              <a:rPr lang="de-DE" b="1" dirty="0" smtClean="0">
                <a:solidFill>
                  <a:srgbClr val="0070C0"/>
                </a:solidFill>
              </a:rPr>
              <a:t> haben drei </a:t>
            </a:r>
            <a:r>
              <a:rPr lang="de-DE" b="1" u="sng" dirty="0" smtClean="0">
                <a:solidFill>
                  <a:srgbClr val="0070C0"/>
                </a:solidFill>
              </a:rPr>
              <a:t>Nüsse</a:t>
            </a:r>
            <a:r>
              <a:rPr lang="de-DE" b="1" dirty="0" smtClean="0">
                <a:solidFill>
                  <a:srgbClr val="0070C0"/>
                </a:solidFill>
              </a:rPr>
              <a:t>.</a:t>
            </a:r>
            <a:br>
              <a:rPr lang="de-DE" b="1" dirty="0" smtClean="0">
                <a:solidFill>
                  <a:srgbClr val="0070C0"/>
                </a:solidFill>
              </a:rPr>
            </a:br>
            <a:r>
              <a:rPr lang="de-DE" b="1" dirty="0" smtClean="0">
                <a:solidFill>
                  <a:srgbClr val="0070C0"/>
                </a:solidFill>
              </a:rPr>
              <a:t>(</a:t>
            </a:r>
            <a:r>
              <a:rPr lang="de-DE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de-DE" b="1" dirty="0" smtClean="0">
                <a:solidFill>
                  <a:srgbClr val="0070C0"/>
                </a:solidFill>
              </a:rPr>
              <a:t>Frederick hat </a:t>
            </a:r>
            <a:r>
              <a:rPr lang="de-DE" b="1" u="sng" dirty="0" smtClean="0">
                <a:solidFill>
                  <a:srgbClr val="0070C0"/>
                </a:solidFill>
              </a:rPr>
              <a:t>keine</a:t>
            </a:r>
            <a:r>
              <a:rPr lang="de-DE" b="1" dirty="0" smtClean="0">
                <a:solidFill>
                  <a:srgbClr val="0070C0"/>
                </a:solidFill>
              </a:rPr>
              <a:t> Nuss.)</a:t>
            </a:r>
          </a:p>
          <a:p>
            <a:pPr>
              <a:lnSpc>
                <a:spcPct val="80000"/>
              </a:lnSpc>
            </a:pPr>
            <a:endParaRPr lang="de-DE" sz="6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de-DE" b="1" dirty="0" smtClean="0">
                <a:solidFill>
                  <a:srgbClr val="0070C0"/>
                </a:solidFill>
              </a:rPr>
              <a:t>Eine Maus isst ein Korn. – </a:t>
            </a:r>
          </a:p>
          <a:p>
            <a:pPr>
              <a:lnSpc>
                <a:spcPct val="80000"/>
              </a:lnSpc>
            </a:pPr>
            <a:r>
              <a:rPr lang="de-DE" b="1" dirty="0" smtClean="0">
                <a:solidFill>
                  <a:srgbClr val="0070C0"/>
                </a:solidFill>
              </a:rPr>
              <a:t>Zwei </a:t>
            </a:r>
            <a:r>
              <a:rPr lang="de-DE" b="1" u="sng" dirty="0" smtClean="0">
                <a:solidFill>
                  <a:srgbClr val="0070C0"/>
                </a:solidFill>
              </a:rPr>
              <a:t>Mäuse</a:t>
            </a:r>
            <a:r>
              <a:rPr lang="de-DE" b="1" dirty="0" smtClean="0">
                <a:solidFill>
                  <a:srgbClr val="0070C0"/>
                </a:solidFill>
              </a:rPr>
              <a:t> essen zwei </a:t>
            </a:r>
            <a:r>
              <a:rPr lang="de-DE" b="1" u="sng" dirty="0" smtClean="0">
                <a:solidFill>
                  <a:srgbClr val="0070C0"/>
                </a:solidFill>
              </a:rPr>
              <a:t>Körner</a:t>
            </a:r>
            <a:r>
              <a:rPr lang="de-DE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de-DE" sz="6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de-DE" b="1" dirty="0" smtClean="0">
                <a:solidFill>
                  <a:srgbClr val="0070C0"/>
                </a:solidFill>
              </a:rPr>
              <a:t>Eine Maus trägt ein Blatt. – </a:t>
            </a:r>
          </a:p>
          <a:p>
            <a:pPr>
              <a:lnSpc>
                <a:spcPct val="80000"/>
              </a:lnSpc>
            </a:pPr>
            <a:r>
              <a:rPr lang="de-DE" b="1" dirty="0" smtClean="0">
                <a:solidFill>
                  <a:srgbClr val="0070C0"/>
                </a:solidFill>
              </a:rPr>
              <a:t>Zwei </a:t>
            </a:r>
            <a:r>
              <a:rPr lang="de-DE" b="1" u="sng" dirty="0" smtClean="0">
                <a:solidFill>
                  <a:srgbClr val="0070C0"/>
                </a:solidFill>
              </a:rPr>
              <a:t>Mäuse</a:t>
            </a:r>
            <a:r>
              <a:rPr lang="de-DE" b="1" dirty="0" smtClean="0">
                <a:solidFill>
                  <a:srgbClr val="0070C0"/>
                </a:solidFill>
              </a:rPr>
              <a:t> tragen zwei </a:t>
            </a:r>
            <a:r>
              <a:rPr lang="de-DE" b="1" u="sng" dirty="0" smtClean="0">
                <a:solidFill>
                  <a:srgbClr val="0070C0"/>
                </a:solidFill>
              </a:rPr>
              <a:t>Blätter</a:t>
            </a:r>
            <a:r>
              <a:rPr lang="de-DE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de-DE" b="1" dirty="0" smtClean="0">
                <a:solidFill>
                  <a:srgbClr val="0070C0"/>
                </a:solidFill>
              </a:rPr>
              <a:t>(</a:t>
            </a:r>
            <a:r>
              <a:rPr lang="de-DE" b="1" dirty="0" smtClean="0">
                <a:solidFill>
                  <a:srgbClr val="0070C0"/>
                </a:solidFill>
                <a:sym typeface="Wingdings" pitchFamily="2" charset="2"/>
              </a:rPr>
              <a:t> Frederick trägt nichts/kein Blatt.)</a:t>
            </a:r>
            <a:endParaRPr lang="de-DE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de-DE" b="1" dirty="0" smtClean="0">
                <a:solidFill>
                  <a:srgbClr val="0070C0"/>
                </a:solidFill>
              </a:rPr>
              <a:t>…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0000FF"/>
                </a:solidFill>
              </a:rPr>
              <a:t>Schiebetafeln für Sätze</a:t>
            </a:r>
            <a:endParaRPr lang="de-DE" sz="4000" dirty="0">
              <a:solidFill>
                <a:srgbClr val="0000FF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69210"/>
            <a:ext cx="4932039" cy="3558759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09406"/>
            <a:ext cx="4112850" cy="2967666"/>
          </a:xfr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23</a:t>
            </a:fld>
            <a:endParaRPr lang="de-D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67544" y="404664"/>
            <a:ext cx="1575048" cy="85725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Der Mann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Die Frau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Das Kind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Du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Er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Sie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Es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Wir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Ihr</a:t>
            </a:r>
            <a:b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Die Kinder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Die Familie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Lisa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Paul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Der Hund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99792" y="401116"/>
            <a:ext cx="1143000" cy="85725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komm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steh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geh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spring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sing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sag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ruf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brauch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such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schreib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hör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bekomm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kauf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trink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renn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300192" y="404664"/>
            <a:ext cx="2468563" cy="8572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über die Straße.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eine neue Jacke.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seinen Freund.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einen Brief an meine Mutter.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ihr Lieblingslied.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über den Zaun.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ein komisches Geräusch.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seine Brille.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einen großen Schluck Saft.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schnell über die Wiese.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ein neues Auto.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der Lehrerin guten Tag.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jeden Tag in die Schule.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ein schönes Geschenk.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neben der Tür.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0" y="404664"/>
            <a:ext cx="914400" cy="85725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e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st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en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3,18			3,18		          2,54				6,86</a:t>
            </a: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und außerdem…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sz="2800" dirty="0" smtClean="0">
                <a:solidFill>
                  <a:srgbClr val="0070C0"/>
                </a:solidFill>
              </a:rPr>
              <a:t>Textsorten lernen</a:t>
            </a:r>
            <a:br>
              <a:rPr lang="de-DE" sz="2800" dirty="0" smtClean="0">
                <a:solidFill>
                  <a:srgbClr val="0070C0"/>
                </a:solidFill>
              </a:rPr>
            </a:br>
            <a:r>
              <a:rPr lang="de-DE" sz="2800" dirty="0" smtClean="0">
                <a:solidFill>
                  <a:srgbClr val="0070C0"/>
                </a:solidFill>
              </a:rPr>
              <a:t>über sprechen, erzählen, vorlesen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Kommunikationsstrategien 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erfahren</a:t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über das Sprachverhalten der Lehrperson: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	Zuwendung und Adressierung,</a:t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	respektvoller Sprachgebrauch,</a:t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	Kooperatives 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	Sprachhandeln</a:t>
            </a:r>
            <a:b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	(siehe vorn</a:t>
            </a:r>
            <a:b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de-DE" sz="2800" i="1" dirty="0" smtClean="0">
                <a:solidFill>
                  <a:schemeClr val="tx2">
                    <a:lumMod val="75000"/>
                  </a:schemeClr>
                </a:solidFill>
              </a:rPr>
              <a:t>Grundsätze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24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484737" cy="27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9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Grundsätze der Spracharbeit im Vorkurs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Willkommen und Zuwendung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Adressierung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Sprachliche Routinen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Die vier Ohren der Lehrperson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Reicher Input als Versprachlichung der Welt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Arbeitsbegleitendes Reden</a:t>
            </a:r>
          </a:p>
          <a:p>
            <a:r>
              <a:rPr lang="de-DE" sz="2400" dirty="0" err="1" smtClean="0">
                <a:solidFill>
                  <a:srgbClr val="0070C0"/>
                </a:solidFill>
              </a:rPr>
              <a:t>Tutorial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Behaviour</a:t>
            </a:r>
            <a:endParaRPr lang="de-DE" sz="2400" dirty="0" smtClean="0">
              <a:solidFill>
                <a:srgbClr val="0070C0"/>
              </a:solidFill>
            </a:endParaRPr>
          </a:p>
          <a:p>
            <a:r>
              <a:rPr lang="de-DE" sz="2400" dirty="0" smtClean="0">
                <a:solidFill>
                  <a:srgbClr val="0070C0"/>
                </a:solidFill>
              </a:rPr>
              <a:t>Verdeckter strukturierter </a:t>
            </a:r>
            <a:r>
              <a:rPr lang="de-DE" sz="2400" dirty="0">
                <a:solidFill>
                  <a:srgbClr val="0070C0"/>
                </a:solidFill>
              </a:rPr>
              <a:t>I</a:t>
            </a:r>
            <a:r>
              <a:rPr lang="de-DE" sz="2400" dirty="0" smtClean="0">
                <a:solidFill>
                  <a:srgbClr val="0070C0"/>
                </a:solidFill>
              </a:rPr>
              <a:t>nput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 lnSpcReduction="10000"/>
          </a:bodyPr>
          <a:lstStyle/>
          <a:p>
            <a:r>
              <a:rPr lang="de-DE" sz="2400" dirty="0" err="1" smtClean="0">
                <a:solidFill>
                  <a:srgbClr val="0070C0"/>
                </a:solidFill>
              </a:rPr>
              <a:t>Literale</a:t>
            </a:r>
            <a:r>
              <a:rPr lang="de-DE" sz="2400" dirty="0" smtClean="0">
                <a:solidFill>
                  <a:srgbClr val="0070C0"/>
                </a:solidFill>
              </a:rPr>
              <a:t> Erfahrungen und dialogisches Lesen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Respekt vor den mitgebrachten Sprachen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Den Kindern etwas zutrauen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Interventionen minimieren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Konstruktiv-kooperative Korrekturangebote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Mit den Familien sprechen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25</a:t>
            </a:fld>
            <a:endParaRPr lang="de-DE"/>
          </a:p>
        </p:txBody>
      </p:sp>
      <p:pic>
        <p:nvPicPr>
          <p:cNvPr id="7" name="Picture 6" descr="Über%20einige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9" t="71109" r="12515"/>
          <a:stretch>
            <a:fillRect/>
          </a:stretch>
        </p:blipFill>
        <p:spPr bwMode="auto">
          <a:xfrm>
            <a:off x="5622925" y="4509120"/>
            <a:ext cx="34861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1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2800" dirty="0" err="1" smtClean="0">
                <a:solidFill>
                  <a:srgbClr val="0000FF"/>
                </a:solidFill>
                <a:latin typeface="Forte" pitchFamily="66" charset="0"/>
              </a:rPr>
              <a:t>Tuschelgruppen</a:t>
            </a:r>
            <a:r>
              <a:rPr lang="de-DE" sz="2800" dirty="0" smtClean="0">
                <a:solidFill>
                  <a:srgbClr val="0000FF"/>
                </a:solidFill>
                <a:latin typeface="Forte" pitchFamily="66" charset="0"/>
              </a:rPr>
              <a:t> / Murmelgruppen im Austausch</a:t>
            </a:r>
            <a:endParaRPr lang="de-DE" sz="2800" dirty="0">
              <a:solidFill>
                <a:srgbClr val="0000FF"/>
              </a:solidFill>
              <a:latin typeface="Forte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dirty="0" smtClean="0"/>
              <a:t>Welcher der Grundsätze ist für mich der Wichtigste?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de-DE" dirty="0" smtClean="0"/>
              <a:t>Welche Schritte mache ich am Anfang?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3</a:t>
            </a:fld>
            <a:endParaRPr lang="de-DE"/>
          </a:p>
        </p:txBody>
      </p:sp>
      <p:pic>
        <p:nvPicPr>
          <p:cNvPr id="6" name="Picture 4" descr="P1010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-813483"/>
            <a:ext cx="9433048" cy="74828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2008" y="5445224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Erste Schritte Sprachlernklasse:  </a:t>
            </a:r>
          </a:p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Vorbereitende Maßnahmen und Anfänge des Deutschlernens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Vorbereitende Maßnahmen für wen?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/>
          </a:bodyPr>
          <a:lstStyle/>
          <a:p>
            <a:pPr>
              <a:buFont typeface="Wingdings"/>
              <a:buChar char="à"/>
            </a:pPr>
            <a:r>
              <a:rPr lang="de-DE" sz="2400" b="1" dirty="0" smtClean="0">
                <a:solidFill>
                  <a:srgbClr val="002060"/>
                </a:solidFill>
                <a:sym typeface="Wingdings" pitchFamily="2" charset="2"/>
              </a:rPr>
              <a:t>         </a:t>
            </a:r>
            <a:r>
              <a:rPr lang="de-DE" sz="2400" b="1" dirty="0" smtClean="0">
                <a:solidFill>
                  <a:srgbClr val="0000FF"/>
                </a:solidFill>
                <a:sym typeface="Wingdings" pitchFamily="2" charset="2"/>
              </a:rPr>
              <a:t>Für Kinder ohne Deutschkenntnisse </a:t>
            </a:r>
            <a:br>
              <a:rPr lang="de-DE" sz="2400" b="1" dirty="0" smtClean="0">
                <a:solidFill>
                  <a:srgbClr val="0000FF"/>
                </a:solidFill>
                <a:sym typeface="Wingdings" pitchFamily="2" charset="2"/>
              </a:rPr>
            </a:br>
            <a:r>
              <a:rPr lang="de-DE" sz="2400" b="1" dirty="0" smtClean="0">
                <a:solidFill>
                  <a:srgbClr val="0000FF"/>
                </a:solidFill>
                <a:sym typeface="Wingdings" pitchFamily="2" charset="2"/>
              </a:rPr>
              <a:t>	oder mit geringen Deutschkenntnissen:</a:t>
            </a:r>
          </a:p>
          <a:p>
            <a:r>
              <a:rPr lang="de-DE" sz="2400" dirty="0" smtClean="0">
                <a:solidFill>
                  <a:srgbClr val="0070C0"/>
                </a:solidFill>
                <a:sym typeface="Wingdings" pitchFamily="2" charset="2"/>
              </a:rPr>
              <a:t>Neuzuwanderer der Arbeitsmigration, </a:t>
            </a:r>
            <a:r>
              <a:rPr lang="de-DE" sz="2400" dirty="0" smtClean="0">
                <a:solidFill>
                  <a:srgbClr val="0070C0"/>
                </a:solidFill>
                <a:sym typeface="Wingdings" pitchFamily="2" charset="2"/>
              </a:rPr>
              <a:t>Flüchtlingskinder, Roma-Kinder und andere</a:t>
            </a:r>
            <a:endParaRPr lang="de-DE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de-DE" sz="2400" dirty="0" smtClean="0">
                <a:solidFill>
                  <a:srgbClr val="0070C0"/>
                </a:solidFill>
                <a:sym typeface="Wingdings" pitchFamily="2" charset="2"/>
              </a:rPr>
              <a:t>Lang anwesende Kinder ohne Sprachkontakt Deutsch …</a:t>
            </a:r>
          </a:p>
          <a:p>
            <a:pPr marL="0" indent="0">
              <a:buNone/>
            </a:pPr>
            <a:endParaRPr lang="de-DE" sz="1100" dirty="0">
              <a:solidFill>
                <a:srgbClr val="0070C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de-DE" sz="2400" b="1" dirty="0" smtClean="0">
                <a:solidFill>
                  <a:srgbClr val="0000FF"/>
                </a:solidFill>
                <a:sym typeface="Wingdings" pitchFamily="2" charset="2"/>
              </a:rPr>
              <a:t>Gebrauch nichtdeutscher Sprachen in den Familien von </a:t>
            </a:r>
            <a:r>
              <a:rPr lang="de-DE" sz="2400" b="1" dirty="0" err="1" smtClean="0">
                <a:solidFill>
                  <a:srgbClr val="0000FF"/>
                </a:solidFill>
                <a:sym typeface="Wingdings" pitchFamily="2" charset="2"/>
              </a:rPr>
              <a:t>GrundSch</a:t>
            </a:r>
            <a:r>
              <a:rPr lang="de-DE" sz="2400" dirty="0" smtClean="0">
                <a:solidFill>
                  <a:srgbClr val="0000FF"/>
                </a:solidFill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70C0"/>
                </a:solidFill>
                <a:sym typeface="Wingdings" pitchFamily="2" charset="2"/>
              </a:rPr>
              <a:t>Hamburg :	100 Spr−35 %  (Fürstenau, </a:t>
            </a:r>
            <a:r>
              <a:rPr lang="de-DE" sz="2400" dirty="0" err="1" smtClean="0">
                <a:solidFill>
                  <a:srgbClr val="0070C0"/>
                </a:solidFill>
                <a:sym typeface="Wingdings" pitchFamily="2" charset="2"/>
              </a:rPr>
              <a:t>Gogolin</a:t>
            </a:r>
            <a:r>
              <a:rPr lang="de-DE" sz="2400" dirty="0" smtClean="0">
                <a:solidFill>
                  <a:srgbClr val="0070C0"/>
                </a:solidFill>
                <a:sym typeface="Wingdings" pitchFamily="2" charset="2"/>
              </a:rPr>
              <a:t> &amp; </a:t>
            </a:r>
            <a:r>
              <a:rPr lang="de-DE" sz="2400" dirty="0" err="1" smtClean="0">
                <a:solidFill>
                  <a:srgbClr val="0070C0"/>
                </a:solidFill>
                <a:sym typeface="Wingdings" pitchFamily="2" charset="2"/>
              </a:rPr>
              <a:t>Yağmur</a:t>
            </a:r>
            <a:r>
              <a:rPr lang="de-DE" sz="2400" dirty="0" smtClean="0">
                <a:solidFill>
                  <a:srgbClr val="0070C0"/>
                </a:solidFill>
                <a:sym typeface="Wingdings" pitchFamily="2" charset="2"/>
              </a:rPr>
              <a:t> 2003)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70C0"/>
                </a:solidFill>
                <a:sym typeface="Wingdings" pitchFamily="2" charset="2"/>
              </a:rPr>
              <a:t>Essen: 		122 Spr-28 %   (</a:t>
            </a:r>
            <a:r>
              <a:rPr lang="de-DE" sz="2400" dirty="0" err="1" smtClean="0">
                <a:solidFill>
                  <a:srgbClr val="0070C0"/>
                </a:solidFill>
                <a:sym typeface="Wingdings" pitchFamily="2" charset="2"/>
              </a:rPr>
              <a:t>Chlosta</a:t>
            </a:r>
            <a:r>
              <a:rPr lang="de-DE" sz="2400" dirty="0" smtClean="0">
                <a:solidFill>
                  <a:srgbClr val="0070C0"/>
                </a:solidFill>
                <a:sym typeface="Wingdings" pitchFamily="2" charset="2"/>
              </a:rPr>
              <a:t>, Ostermann &amp; Schroeder 2003) 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70C0"/>
                </a:solidFill>
                <a:sym typeface="Wingdings" pitchFamily="2" charset="2"/>
              </a:rPr>
              <a:t>Freiburg:	  85 Spr-39,5 % (Decker &amp; Schnitzer 2010 ff.)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70C0"/>
                </a:solidFill>
                <a:sym typeface="Wingdings" pitchFamily="2" charset="2"/>
              </a:rPr>
              <a:t>Wien:		110 Spr-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59%?  </a:t>
            </a:r>
            <a:r>
              <a:rPr lang="de-DE" sz="2400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de-DE" sz="2400" dirty="0" err="1" smtClean="0">
                <a:solidFill>
                  <a:srgbClr val="0070C0"/>
                </a:solidFill>
                <a:sym typeface="Wingdings" pitchFamily="2" charset="2"/>
              </a:rPr>
              <a:t>Brizić</a:t>
            </a:r>
            <a:r>
              <a:rPr lang="de-DE" sz="2400" dirty="0" smtClean="0">
                <a:solidFill>
                  <a:srgbClr val="0070C0"/>
                </a:solidFill>
                <a:sym typeface="Wingdings" pitchFamily="2" charset="2"/>
              </a:rPr>
              <a:t> &amp; Lo </a:t>
            </a:r>
            <a:r>
              <a:rPr lang="de-DE" sz="2400" dirty="0" err="1" smtClean="0">
                <a:solidFill>
                  <a:srgbClr val="0070C0"/>
                </a:solidFill>
                <a:sym typeface="Wingdings" pitchFamily="2" charset="2"/>
              </a:rPr>
              <a:t>Hufnagl</a:t>
            </a:r>
            <a:r>
              <a:rPr lang="de-DE" sz="2400" dirty="0" smtClean="0">
                <a:solidFill>
                  <a:srgbClr val="0070C0"/>
                </a:solidFill>
                <a:sym typeface="Wingdings" pitchFamily="2" charset="2"/>
              </a:rPr>
              <a:t> 2011) </a:t>
            </a:r>
          </a:p>
          <a:p>
            <a:pPr marL="0" indent="0">
              <a:buNone/>
            </a:pPr>
            <a:endParaRPr lang="de-DE" sz="1200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de-DE" sz="2400" dirty="0" smtClean="0">
                <a:sym typeface="Wingdings" pitchFamily="2" charset="2"/>
              </a:rPr>
              <a:t> 	</a:t>
            </a:r>
            <a:r>
              <a:rPr lang="de-DE" sz="2400" b="1" dirty="0" err="1" smtClean="0">
                <a:solidFill>
                  <a:srgbClr val="0000FF"/>
                </a:solidFill>
                <a:sym typeface="Wingdings" pitchFamily="2" charset="2"/>
              </a:rPr>
              <a:t>heteroglossische</a:t>
            </a:r>
            <a:r>
              <a:rPr lang="de-DE" sz="2400" b="1" dirty="0" smtClean="0">
                <a:solidFill>
                  <a:srgbClr val="0000FF"/>
                </a:solidFill>
                <a:sym typeface="Wingdings" pitchFamily="2" charset="2"/>
              </a:rPr>
              <a:t> Lebenswelt mit </a:t>
            </a:r>
            <a:r>
              <a:rPr lang="de-DE" sz="2400" b="1" dirty="0" err="1" smtClean="0">
                <a:solidFill>
                  <a:srgbClr val="0000FF"/>
                </a:solidFill>
                <a:sym typeface="Wingdings" pitchFamily="2" charset="2"/>
              </a:rPr>
              <a:t>Superdiversität</a:t>
            </a:r>
            <a:r>
              <a:rPr lang="de-DE" sz="2400" b="1" dirty="0" smtClean="0">
                <a:solidFill>
                  <a:srgbClr val="0000FF"/>
                </a:solidFill>
                <a:sym typeface="Wingdings" pitchFamily="2" charset="2"/>
              </a:rPr>
              <a:t> (Dichte)</a:t>
            </a: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0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92211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Sprachen-Portfolio: Diversität des Kinder und Diversität der Klasse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5</a:t>
            </a:fld>
            <a:endParaRPr lang="de-DE"/>
          </a:p>
        </p:txBody>
      </p:sp>
      <p:pic>
        <p:nvPicPr>
          <p:cNvPr id="2050" name="Picture 2" descr="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601">
            <a:off x="4722979" y="1638715"/>
            <a:ext cx="1906588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1" name="Picture 3" descr="F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391">
            <a:off x="2883812" y="1551127"/>
            <a:ext cx="1831553" cy="36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289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5" y="2852936"/>
            <a:ext cx="26574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34" y="1988841"/>
            <a:ext cx="2685166" cy="4392910"/>
          </a:xfrm>
        </p:spPr>
      </p:pic>
      <p:sp>
        <p:nvSpPr>
          <p:cNvPr id="5" name="Textfeld 4"/>
          <p:cNvSpPr txBox="1"/>
          <p:nvPr/>
        </p:nvSpPr>
        <p:spPr>
          <a:xfrm>
            <a:off x="2915816" y="5373216"/>
            <a:ext cx="3614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Nach Krumm </a:t>
            </a:r>
            <a:r>
              <a:rPr lang="de-DE" dirty="0"/>
              <a:t>2001: Kinder und ihre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Sprachen </a:t>
            </a:r>
            <a:r>
              <a:rPr lang="de-DE" dirty="0"/>
              <a:t>– lebendige </a:t>
            </a:r>
            <a:r>
              <a:rPr lang="de-DE" dirty="0" smtClean="0"/>
              <a:t>Mehrsprachig-</a:t>
            </a:r>
            <a:br>
              <a:rPr lang="de-DE" dirty="0" smtClean="0"/>
            </a:br>
            <a:r>
              <a:rPr lang="de-DE" dirty="0" err="1" smtClean="0"/>
              <a:t>keit</a:t>
            </a:r>
            <a:r>
              <a:rPr lang="de-DE" dirty="0"/>
              <a:t>. Wien.</a:t>
            </a:r>
          </a:p>
        </p:txBody>
      </p:sp>
    </p:spTree>
    <p:extLst>
      <p:ext uri="{BB962C8B-B14F-4D97-AF65-F5344CB8AC3E}">
        <p14:creationId xmlns:p14="http://schemas.microsoft.com/office/powerpoint/2010/main" val="405052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0000FF"/>
                </a:solidFill>
              </a:rPr>
              <a:t>Mögliche Unterrichtsorganisation </a:t>
            </a:r>
            <a:r>
              <a:rPr lang="de-DE" sz="3600" b="1" dirty="0" err="1" smtClean="0">
                <a:solidFill>
                  <a:srgbClr val="0000FF"/>
                </a:solidFill>
              </a:rPr>
              <a:t>DaZ</a:t>
            </a:r>
            <a:endParaRPr lang="de-DE" sz="3600" b="1" dirty="0">
              <a:solidFill>
                <a:srgbClr val="0000F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969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3500" dirty="0" smtClean="0">
                <a:solidFill>
                  <a:srgbClr val="0000FF"/>
                </a:solidFill>
                <a:latin typeface="Forte" pitchFamily="66" charset="0"/>
              </a:rPr>
              <a:t>Gibt es für Schule eine Vorbereitungsphase?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Kindergarten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mtClean="0">
                <a:solidFill>
                  <a:schemeClr val="accent1">
                    <a:lumMod val="75000"/>
                  </a:schemeClr>
                </a:solidFill>
              </a:rPr>
              <a:t>Kleingruppe, Sprachkurs</a:t>
            </a:r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Sprachlernklasse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Vorbereitungsklasse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7030A0"/>
                </a:solidFill>
              </a:rPr>
              <a:t>Regelklassen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7030A0"/>
                </a:solidFill>
              </a:rPr>
              <a:t>mit oder ohne</a:t>
            </a:r>
          </a:p>
          <a:p>
            <a:pPr>
              <a:buFontTx/>
              <a:buChar char="-"/>
            </a:pPr>
            <a:r>
              <a:rPr lang="de-DE" dirty="0" smtClean="0">
                <a:solidFill>
                  <a:srgbClr val="7030A0"/>
                </a:solidFill>
              </a:rPr>
              <a:t>Förderkurs</a:t>
            </a:r>
          </a:p>
          <a:p>
            <a:pPr>
              <a:buFontTx/>
              <a:buChar char="-"/>
            </a:pPr>
            <a:r>
              <a:rPr lang="de-DE" dirty="0" smtClean="0">
                <a:solidFill>
                  <a:srgbClr val="7030A0"/>
                </a:solidFill>
              </a:rPr>
              <a:t>Zusatzangebot</a:t>
            </a:r>
          </a:p>
          <a:p>
            <a:pPr>
              <a:buFontTx/>
              <a:buChar char="-"/>
            </a:pPr>
            <a:r>
              <a:rPr lang="de-DE" dirty="0" smtClean="0">
                <a:solidFill>
                  <a:srgbClr val="7030A0"/>
                </a:solidFill>
              </a:rPr>
              <a:t>Richtlinien für </a:t>
            </a:r>
            <a:r>
              <a:rPr lang="de-DE" dirty="0" err="1" smtClean="0">
                <a:solidFill>
                  <a:srgbClr val="7030A0"/>
                </a:solidFill>
              </a:rPr>
              <a:t>DaZ</a:t>
            </a:r>
            <a:endParaRPr lang="de-DE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de-DE" dirty="0" err="1" smtClean="0">
                <a:solidFill>
                  <a:srgbClr val="7030A0"/>
                </a:solidFill>
              </a:rPr>
              <a:t>DaZ</a:t>
            </a:r>
            <a:r>
              <a:rPr lang="de-DE" dirty="0" smtClean="0">
                <a:solidFill>
                  <a:srgbClr val="7030A0"/>
                </a:solidFill>
              </a:rPr>
              <a:t>-Lehrperson</a:t>
            </a:r>
          </a:p>
          <a:p>
            <a:pPr>
              <a:buFontTx/>
              <a:buChar char="-"/>
            </a:pPr>
            <a:r>
              <a:rPr lang="de-DE" dirty="0" smtClean="0">
                <a:solidFill>
                  <a:srgbClr val="7030A0"/>
                </a:solidFill>
              </a:rPr>
              <a:t>Lehrer-Tandem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700736" y="6356350"/>
            <a:ext cx="2895600" cy="365125"/>
          </a:xfrm>
        </p:spPr>
        <p:txBody>
          <a:bodyPr/>
          <a:lstStyle/>
          <a:p>
            <a:r>
              <a:rPr lang="de-DE" dirty="0" smtClean="0"/>
              <a:t>Ingelore Oomen-Welke                        Pädagogische Hochschule Freiburg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64F-5AA3-496C-9E48-4613C9116EDD}" type="slidenum">
              <a:rPr lang="de-DE" smtClean="0"/>
              <a:t>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400927" y="4653136"/>
            <a:ext cx="432111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i="1" dirty="0" smtClean="0">
                <a:solidFill>
                  <a:schemeClr val="accent1">
                    <a:lumMod val="75000"/>
                  </a:schemeClr>
                </a:solidFill>
              </a:rPr>
              <a:t>Nationale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 Klasse und Schule</a:t>
            </a:r>
          </a:p>
          <a:p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Zweisprachige Klasse/Schule</a:t>
            </a:r>
          </a:p>
          <a:p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Europaschule</a:t>
            </a:r>
          </a:p>
          <a:p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Internationale Schule</a:t>
            </a:r>
          </a:p>
          <a:p>
            <a:endParaRPr lang="de-DE" dirty="0"/>
          </a:p>
        </p:txBody>
      </p:sp>
      <p:pic>
        <p:nvPicPr>
          <p:cNvPr id="8" name="Picture 7" descr="Gefällt%20dir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38298" r="-735" b="34042"/>
          <a:stretch>
            <a:fillRect/>
          </a:stretch>
        </p:blipFill>
        <p:spPr>
          <a:xfrm>
            <a:off x="215454" y="4878893"/>
            <a:ext cx="3924498" cy="20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8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Grundsätze der Spracharbeit im Vorkurs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Willkommen und Zuwendung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Adressierung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Sprachliche Routinen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Die vier Ohren der Lehrperson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Reicher Input als Versprachlichung der Welt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Arbeitsbegleitendes Reden</a:t>
            </a:r>
          </a:p>
          <a:p>
            <a:r>
              <a:rPr lang="de-DE" sz="2400" dirty="0" err="1" smtClean="0">
                <a:solidFill>
                  <a:srgbClr val="0070C0"/>
                </a:solidFill>
              </a:rPr>
              <a:t>Tutorial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Behaviour</a:t>
            </a:r>
            <a:endParaRPr lang="de-DE" sz="2400" dirty="0" smtClean="0">
              <a:solidFill>
                <a:srgbClr val="0070C0"/>
              </a:solidFill>
            </a:endParaRPr>
          </a:p>
          <a:p>
            <a:r>
              <a:rPr lang="de-DE" sz="2400" dirty="0" smtClean="0">
                <a:solidFill>
                  <a:srgbClr val="0070C0"/>
                </a:solidFill>
              </a:rPr>
              <a:t>Verdeckter strukturierter </a:t>
            </a:r>
            <a:r>
              <a:rPr lang="de-DE" sz="2400" dirty="0">
                <a:solidFill>
                  <a:srgbClr val="0070C0"/>
                </a:solidFill>
              </a:rPr>
              <a:t>I</a:t>
            </a:r>
            <a:r>
              <a:rPr lang="de-DE" sz="2400" dirty="0" smtClean="0">
                <a:solidFill>
                  <a:srgbClr val="0070C0"/>
                </a:solidFill>
              </a:rPr>
              <a:t>nput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 lnSpcReduction="10000"/>
          </a:bodyPr>
          <a:lstStyle/>
          <a:p>
            <a:r>
              <a:rPr lang="de-DE" sz="2400" dirty="0" err="1" smtClean="0">
                <a:solidFill>
                  <a:srgbClr val="0070C0"/>
                </a:solidFill>
              </a:rPr>
              <a:t>Literale</a:t>
            </a:r>
            <a:r>
              <a:rPr lang="de-DE" sz="2400" dirty="0" smtClean="0">
                <a:solidFill>
                  <a:srgbClr val="0070C0"/>
                </a:solidFill>
              </a:rPr>
              <a:t> Erfahrungen und dialogisches Lesen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Respekt vor den mitgebrachten Sprachen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Den Kindern etwas zutrauen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Interventionen minimieren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Konstruktiv-kooperative Korrekturangebote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Mit den Familien sprechen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7</a:t>
            </a:fld>
            <a:endParaRPr lang="de-DE"/>
          </a:p>
        </p:txBody>
      </p:sp>
      <p:pic>
        <p:nvPicPr>
          <p:cNvPr id="7" name="Picture 6" descr="Über%20einige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9" t="71109" r="12515"/>
          <a:stretch>
            <a:fillRect/>
          </a:stretch>
        </p:blipFill>
        <p:spPr bwMode="auto">
          <a:xfrm>
            <a:off x="5622925" y="4509120"/>
            <a:ext cx="34861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7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Sprachthemen der </a:t>
            </a:r>
            <a:r>
              <a:rPr lang="de-DE" dirty="0" err="1" smtClean="0">
                <a:solidFill>
                  <a:srgbClr val="0000FF"/>
                </a:solidFill>
              </a:rPr>
              <a:t>DaZ</a:t>
            </a:r>
            <a:r>
              <a:rPr lang="de-DE" dirty="0" smtClean="0">
                <a:solidFill>
                  <a:srgbClr val="0000FF"/>
                </a:solidFill>
              </a:rPr>
              <a:t>-Gruppen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Schule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Ich und du 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Essen &amp; trinken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Mein Körper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Freizeit, Sport, Spiel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Familie &amp; </a:t>
            </a:r>
            <a:r>
              <a:rPr lang="de-DE" sz="2200" dirty="0">
                <a:solidFill>
                  <a:srgbClr val="0070C0"/>
                </a:solidFill>
              </a:rPr>
              <a:t>M</a:t>
            </a:r>
            <a:r>
              <a:rPr lang="de-DE" sz="2200" dirty="0" smtClean="0">
                <a:solidFill>
                  <a:srgbClr val="0070C0"/>
                </a:solidFill>
              </a:rPr>
              <a:t>enschen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Kleidung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Einkaufen &amp; Co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Berufe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Empfindungen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Natur &amp; Umwelt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Tiere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Gegensätze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Jahr, Tag, Zeit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Wohnen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Reise, Umzug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rgbClr val="0070C0"/>
                </a:solidFill>
              </a:rPr>
              <a:t>Feste feiern</a:t>
            </a:r>
            <a:endParaRPr lang="de-DE" sz="2200" dirty="0">
              <a:solidFill>
                <a:srgbClr val="0070C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8024" y="1196752"/>
            <a:ext cx="3888432" cy="492941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Artikel &amp; Substantiv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W-Frage, Anfang eines Portfolio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Artikel im Akkusativ, Verneinung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Dativ, Artikel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Verb, Konjugation, Wo ist…?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Subjekt-Pronomen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Pronomen in Akkusativ &amp; Dativ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Entscheidungsfragen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Trennbare Verben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Adjektive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Perfekt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Adjektiv als Attribut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Deklination im </a:t>
            </a:r>
            <a:r>
              <a:rPr lang="de-DE" sz="2200" dirty="0" err="1" smtClean="0">
                <a:solidFill>
                  <a:schemeClr val="tx2">
                    <a:lumMod val="75000"/>
                  </a:schemeClr>
                </a:solidFill>
              </a:rPr>
              <a:t>Akk</a:t>
            </a: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 &amp; Dativ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Zeitpräpositionen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Lokale Präpositionen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Angaben der Richtung</a:t>
            </a:r>
          </a:p>
          <a:p>
            <a:pPr>
              <a:spcBef>
                <a:spcPts val="0"/>
              </a:spcBef>
            </a:pPr>
            <a:r>
              <a:rPr lang="de-DE" sz="2200" dirty="0" smtClean="0">
                <a:solidFill>
                  <a:schemeClr val="tx2">
                    <a:lumMod val="75000"/>
                  </a:schemeClr>
                </a:solidFill>
              </a:rPr>
              <a:t>Zusammengesetzte Wörter</a:t>
            </a:r>
          </a:p>
          <a:p>
            <a:pPr>
              <a:spcBef>
                <a:spcPts val="0"/>
              </a:spcBef>
            </a:pPr>
            <a:endParaRPr lang="de-DE" sz="2200" dirty="0" smtClean="0"/>
          </a:p>
          <a:p>
            <a:pPr>
              <a:spcBef>
                <a:spcPts val="0"/>
              </a:spcBef>
            </a:pPr>
            <a:endParaRPr lang="de-DE" sz="22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Pädagogische Hochschule Freiburg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270F-9BDE-44E6-A066-F105C249B51F}" type="slidenum">
              <a:rPr lang="de-DE" smtClean="0"/>
              <a:t>8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49909"/>
            <a:ext cx="2061699" cy="27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Ingelore Oomen-Welke                        Pädagogische Hochschule Freiburg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64F-5AA3-496C-9E48-4613C9116EDD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640">
            <a:off x="179512" y="188640"/>
            <a:ext cx="3342978" cy="237626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4425">
            <a:off x="6339775" y="-78498"/>
            <a:ext cx="1920768" cy="269465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030">
            <a:off x="4031659" y="342501"/>
            <a:ext cx="1469502" cy="20259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2845381"/>
            <a:ext cx="2448272" cy="337542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154">
            <a:off x="1043608" y="2118818"/>
            <a:ext cx="1740301" cy="242543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9273">
            <a:off x="4039757" y="2538647"/>
            <a:ext cx="1620210" cy="222241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990">
            <a:off x="774712" y="4233412"/>
            <a:ext cx="1654778" cy="228653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64650" y="4509120"/>
            <a:ext cx="3789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mit Gegenständen &amp; Bildern 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Routineformeln – </a:t>
            </a:r>
            <a:r>
              <a:rPr lang="de-DE" sz="2400" dirty="0" err="1" smtClean="0">
                <a:solidFill>
                  <a:srgbClr val="0000FF"/>
                </a:solidFill>
              </a:rPr>
              <a:t>Chunks</a:t>
            </a:r>
            <a:r>
              <a:rPr lang="de-DE" sz="2400" dirty="0" smtClean="0">
                <a:solidFill>
                  <a:srgbClr val="0000FF"/>
                </a:solidFill>
              </a:rPr>
              <a:t/>
            </a:r>
            <a:br>
              <a:rPr lang="de-DE" sz="2400" dirty="0" smtClean="0">
                <a:solidFill>
                  <a:srgbClr val="0000FF"/>
                </a:solidFill>
              </a:rPr>
            </a:br>
            <a:r>
              <a:rPr lang="de-DE" sz="2400" dirty="0" smtClean="0">
                <a:solidFill>
                  <a:srgbClr val="0000FF"/>
                </a:solidFill>
              </a:rPr>
              <a:t>Wörter und Wortgruppen</a:t>
            </a:r>
          </a:p>
          <a:p>
            <a:r>
              <a:rPr lang="de-DE" sz="2400" b="1" dirty="0" smtClean="0">
                <a:solidFill>
                  <a:srgbClr val="0000FF"/>
                </a:solidFill>
              </a:rPr>
              <a:t>Grundwortschatz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Grundgrammatik</a:t>
            </a:r>
            <a:endParaRPr lang="de-DE" sz="2400" dirty="0">
              <a:solidFill>
                <a:srgbClr val="0000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79912" y="44624"/>
            <a:ext cx="1992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FF"/>
                </a:solidFill>
              </a:rPr>
              <a:t>Lernanfänge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9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Microsoft Office PowerPoint</Application>
  <PresentationFormat>Bildschirmpräsentation (4:3)</PresentationFormat>
  <Paragraphs>448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</vt:lpstr>
      <vt:lpstr>Deutsch als Zweitsprache:  Erste Schritte Sprachaufmerksamkeit als Lernanreiz Empirische Befunde zum DaZ-Lernen Sprachstand feststellen</vt:lpstr>
      <vt:lpstr>Deutsch als Zweitsprache:  Erste Schritte Sprachaufmerksamkeit als Lernanreiz Empirische Befunde zum DaZ-Lernen Sprachstand feststellen</vt:lpstr>
      <vt:lpstr>PowerPoint-Präsentation</vt:lpstr>
      <vt:lpstr>Vorbereitende Maßnahmen für wen?</vt:lpstr>
      <vt:lpstr>Sprachen-Portfolio: Diversität des Kinder und Diversität der Klasse</vt:lpstr>
      <vt:lpstr>Mögliche Unterrichtsorganisation DaZ</vt:lpstr>
      <vt:lpstr>Grundsätze der Spracharbeit im Vorkurs</vt:lpstr>
      <vt:lpstr>Sprachthemen der DaZ-Gruppen</vt:lpstr>
      <vt:lpstr>PowerPoint-Präsentation</vt:lpstr>
      <vt:lpstr>PowerPoint-Präsentation</vt:lpstr>
      <vt:lpstr>Schwierige und kulturelle Begriffe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Wort-            Texte  gruppen –     </vt:lpstr>
      <vt:lpstr>PowerPoint-Präsentation</vt:lpstr>
      <vt:lpstr>Pluralbildung in den Sprachen</vt:lpstr>
      <vt:lpstr>PowerPoint-Präsentation</vt:lpstr>
      <vt:lpstr>Schiebetafeln für Sätze</vt:lpstr>
      <vt:lpstr>PowerPoint-Präsentation</vt:lpstr>
      <vt:lpstr>und außerdem…</vt:lpstr>
      <vt:lpstr>Grundsätze der Spracharbeit im Vorkurs</vt:lpstr>
      <vt:lpstr>Tuschelgruppen / Murmelgruppen im Austausch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Ingelore Oomen-Welke</dc:creator>
  <cp:lastModifiedBy>Ingelore Oomen-Welke</cp:lastModifiedBy>
  <cp:revision>49</cp:revision>
  <dcterms:created xsi:type="dcterms:W3CDTF">2012-04-15T08:36:06Z</dcterms:created>
  <dcterms:modified xsi:type="dcterms:W3CDTF">2012-04-29T07:20:23Z</dcterms:modified>
</cp:coreProperties>
</file>