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6" r:id="rId3"/>
    <p:sldId id="259" r:id="rId4"/>
    <p:sldId id="260" r:id="rId5"/>
    <p:sldId id="261" r:id="rId6"/>
    <p:sldId id="262" r:id="rId7"/>
    <p:sldId id="263" r:id="rId8"/>
    <p:sldId id="264" r:id="rId9"/>
    <p:sldId id="265" r:id="rId10"/>
    <p:sldId id="266" r:id="rId11"/>
    <p:sldId id="273" r:id="rId12"/>
    <p:sldId id="274" r:id="rId13"/>
    <p:sldId id="285" r:id="rId14"/>
    <p:sldId id="267" r:id="rId15"/>
    <p:sldId id="268" r:id="rId16"/>
    <p:sldId id="269" r:id="rId17"/>
    <p:sldId id="275" r:id="rId18"/>
    <p:sldId id="282" r:id="rId19"/>
    <p:sldId id="270" r:id="rId20"/>
    <p:sldId id="271" r:id="rId21"/>
    <p:sldId id="272" r:id="rId22"/>
    <p:sldId id="277" r:id="rId23"/>
    <p:sldId id="283" r:id="rId24"/>
    <p:sldId id="284" r:id="rId25"/>
    <p:sldId id="278" r:id="rId26"/>
    <p:sldId id="276" r:id="rId27"/>
    <p:sldId id="280" r:id="rId28"/>
    <p:sldId id="281"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67F38B-593F-4F7E-8E69-343D7E06CCD2}" type="datetimeFigureOut">
              <a:rPr lang="de-DE" smtClean="0"/>
              <a:t>29.04.2012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57D50-133E-4EDA-9E44-E6B495320E8B}" type="slidenum">
              <a:rPr lang="de-DE" smtClean="0"/>
              <a:t>‹Nr.›</a:t>
            </a:fld>
            <a:endParaRPr lang="de-DE"/>
          </a:p>
        </p:txBody>
      </p:sp>
    </p:spTree>
    <p:extLst>
      <p:ext uri="{BB962C8B-B14F-4D97-AF65-F5344CB8AC3E}">
        <p14:creationId xmlns:p14="http://schemas.microsoft.com/office/powerpoint/2010/main" val="2014942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1143C9D-319B-49A4-AB56-028F7147ECA5}" type="datetime1">
              <a:rPr lang="de-DE" smtClean="0"/>
              <a:t>29.04.2012</a:t>
            </a:fld>
            <a:endParaRPr lang="de-DE"/>
          </a:p>
        </p:txBody>
      </p:sp>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‹Nr.›</a:t>
            </a:fld>
            <a:endParaRPr lang="de-DE"/>
          </a:p>
        </p:txBody>
      </p:sp>
    </p:spTree>
    <p:extLst>
      <p:ext uri="{BB962C8B-B14F-4D97-AF65-F5344CB8AC3E}">
        <p14:creationId xmlns:p14="http://schemas.microsoft.com/office/powerpoint/2010/main" val="59143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DFD996E-ECA5-42D5-BF9A-56ACF58B941A}" type="datetime1">
              <a:rPr lang="de-DE" smtClean="0"/>
              <a:t>29.04.2012</a:t>
            </a:fld>
            <a:endParaRPr lang="de-DE"/>
          </a:p>
        </p:txBody>
      </p:sp>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‹Nr.›</a:t>
            </a:fld>
            <a:endParaRPr lang="de-DE"/>
          </a:p>
        </p:txBody>
      </p:sp>
    </p:spTree>
    <p:extLst>
      <p:ext uri="{BB962C8B-B14F-4D97-AF65-F5344CB8AC3E}">
        <p14:creationId xmlns:p14="http://schemas.microsoft.com/office/powerpoint/2010/main" val="123334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762F9DB-98FD-4B09-9C5E-71378A5B07E6}" type="datetime1">
              <a:rPr lang="de-DE" smtClean="0"/>
              <a:t>29.04.2012</a:t>
            </a:fld>
            <a:endParaRPr lang="de-DE"/>
          </a:p>
        </p:txBody>
      </p:sp>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‹Nr.›</a:t>
            </a:fld>
            <a:endParaRPr lang="de-DE"/>
          </a:p>
        </p:txBody>
      </p:sp>
    </p:spTree>
    <p:extLst>
      <p:ext uri="{BB962C8B-B14F-4D97-AF65-F5344CB8AC3E}">
        <p14:creationId xmlns:p14="http://schemas.microsoft.com/office/powerpoint/2010/main" val="89220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FA167B3-BA45-4052-B931-1FE6F88F8282}" type="datetime1">
              <a:rPr lang="de-DE" smtClean="0"/>
              <a:t>29.04.2012</a:t>
            </a:fld>
            <a:endParaRPr lang="de-DE"/>
          </a:p>
        </p:txBody>
      </p:sp>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‹Nr.›</a:t>
            </a:fld>
            <a:endParaRPr lang="de-DE"/>
          </a:p>
        </p:txBody>
      </p:sp>
    </p:spTree>
    <p:extLst>
      <p:ext uri="{BB962C8B-B14F-4D97-AF65-F5344CB8AC3E}">
        <p14:creationId xmlns:p14="http://schemas.microsoft.com/office/powerpoint/2010/main" val="135257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5E6A707-9410-41E3-93F9-B8A72F4C8CF3}" type="datetime1">
              <a:rPr lang="de-DE" smtClean="0"/>
              <a:t>29.04.2012</a:t>
            </a:fld>
            <a:endParaRPr lang="de-DE"/>
          </a:p>
        </p:txBody>
      </p:sp>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‹Nr.›</a:t>
            </a:fld>
            <a:endParaRPr lang="de-DE"/>
          </a:p>
        </p:txBody>
      </p:sp>
    </p:spTree>
    <p:extLst>
      <p:ext uri="{BB962C8B-B14F-4D97-AF65-F5344CB8AC3E}">
        <p14:creationId xmlns:p14="http://schemas.microsoft.com/office/powerpoint/2010/main" val="101700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449F7BE-0472-4DBE-BD90-E87B01E3047A}" type="datetime1">
              <a:rPr lang="de-DE" smtClean="0"/>
              <a:t>29.04.2012</a:t>
            </a:fld>
            <a:endParaRPr lang="de-DE"/>
          </a:p>
        </p:txBody>
      </p:sp>
      <p:sp>
        <p:nvSpPr>
          <p:cNvPr id="6" name="Fußzeilenplatzhalter 5"/>
          <p:cNvSpPr>
            <a:spLocks noGrp="1"/>
          </p:cNvSpPr>
          <p:nvPr>
            <p:ph type="ftr" sz="quarter" idx="11"/>
          </p:nvPr>
        </p:nvSpPr>
        <p:spPr/>
        <p:txBody>
          <a:bodyPr/>
          <a:lstStyle/>
          <a:p>
            <a:r>
              <a:rPr lang="de-DE" smtClean="0"/>
              <a:t>Ingelore Oomen-Welke                Pädagogische Hochschule Freiburg i.Br.</a:t>
            </a:r>
            <a:endParaRPr lang="de-DE"/>
          </a:p>
        </p:txBody>
      </p:sp>
      <p:sp>
        <p:nvSpPr>
          <p:cNvPr id="7" name="Foliennummernplatzhalter 6"/>
          <p:cNvSpPr>
            <a:spLocks noGrp="1"/>
          </p:cNvSpPr>
          <p:nvPr>
            <p:ph type="sldNum" sz="quarter" idx="12"/>
          </p:nvPr>
        </p:nvSpPr>
        <p:spPr/>
        <p:txBody>
          <a:bodyPr/>
          <a:lstStyle/>
          <a:p>
            <a:fld id="{5C95F33D-3CBB-4C13-9C4C-BBEFCCC6EAF9}" type="slidenum">
              <a:rPr lang="de-DE" smtClean="0"/>
              <a:t>‹Nr.›</a:t>
            </a:fld>
            <a:endParaRPr lang="de-DE"/>
          </a:p>
        </p:txBody>
      </p:sp>
    </p:spTree>
    <p:extLst>
      <p:ext uri="{BB962C8B-B14F-4D97-AF65-F5344CB8AC3E}">
        <p14:creationId xmlns:p14="http://schemas.microsoft.com/office/powerpoint/2010/main" val="267302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3E9E026-1E13-41C8-A9AE-FE4765D5DB0D}" type="datetime1">
              <a:rPr lang="de-DE" smtClean="0"/>
              <a:t>29.04.2012</a:t>
            </a:fld>
            <a:endParaRPr lang="de-DE"/>
          </a:p>
        </p:txBody>
      </p:sp>
      <p:sp>
        <p:nvSpPr>
          <p:cNvPr id="8" name="Fußzeilenplatzhalter 7"/>
          <p:cNvSpPr>
            <a:spLocks noGrp="1"/>
          </p:cNvSpPr>
          <p:nvPr>
            <p:ph type="ftr" sz="quarter" idx="11"/>
          </p:nvPr>
        </p:nvSpPr>
        <p:spPr/>
        <p:txBody>
          <a:bodyPr/>
          <a:lstStyle/>
          <a:p>
            <a:r>
              <a:rPr lang="de-DE" smtClean="0"/>
              <a:t>Ingelore Oomen-Welke                Pädagogische Hochschule Freiburg i.Br.</a:t>
            </a:r>
            <a:endParaRPr lang="de-DE"/>
          </a:p>
        </p:txBody>
      </p:sp>
      <p:sp>
        <p:nvSpPr>
          <p:cNvPr id="9" name="Foliennummernplatzhalter 8"/>
          <p:cNvSpPr>
            <a:spLocks noGrp="1"/>
          </p:cNvSpPr>
          <p:nvPr>
            <p:ph type="sldNum" sz="quarter" idx="12"/>
          </p:nvPr>
        </p:nvSpPr>
        <p:spPr/>
        <p:txBody>
          <a:bodyPr/>
          <a:lstStyle/>
          <a:p>
            <a:fld id="{5C95F33D-3CBB-4C13-9C4C-BBEFCCC6EAF9}" type="slidenum">
              <a:rPr lang="de-DE" smtClean="0"/>
              <a:t>‹Nr.›</a:t>
            </a:fld>
            <a:endParaRPr lang="de-DE"/>
          </a:p>
        </p:txBody>
      </p:sp>
    </p:spTree>
    <p:extLst>
      <p:ext uri="{BB962C8B-B14F-4D97-AF65-F5344CB8AC3E}">
        <p14:creationId xmlns:p14="http://schemas.microsoft.com/office/powerpoint/2010/main" val="417022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25DF6A0-9440-474F-B37E-C09662872FDA}" type="datetime1">
              <a:rPr lang="de-DE" smtClean="0"/>
              <a:t>29.04.2012</a:t>
            </a:fld>
            <a:endParaRPr lang="de-DE"/>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‹Nr.›</a:t>
            </a:fld>
            <a:endParaRPr lang="de-DE"/>
          </a:p>
        </p:txBody>
      </p:sp>
    </p:spTree>
    <p:extLst>
      <p:ext uri="{BB962C8B-B14F-4D97-AF65-F5344CB8AC3E}">
        <p14:creationId xmlns:p14="http://schemas.microsoft.com/office/powerpoint/2010/main" val="258523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275DF6D-62CE-4629-8704-4BA5F68997FD}" type="datetime1">
              <a:rPr lang="de-DE" smtClean="0"/>
              <a:t>29.04.2012</a:t>
            </a:fld>
            <a:endParaRPr lang="de-DE"/>
          </a:p>
        </p:txBody>
      </p:sp>
      <p:sp>
        <p:nvSpPr>
          <p:cNvPr id="3" name="Fußzeilenplatzhalter 2"/>
          <p:cNvSpPr>
            <a:spLocks noGrp="1"/>
          </p:cNvSpPr>
          <p:nvPr>
            <p:ph type="ftr" sz="quarter" idx="11"/>
          </p:nvPr>
        </p:nvSpPr>
        <p:spPr/>
        <p:txBody>
          <a:bodyPr/>
          <a:lstStyle/>
          <a:p>
            <a:r>
              <a:rPr lang="de-DE" smtClean="0"/>
              <a:t>Ingelore Oomen-Welke                Pädagogische Hochschule Freiburg i.Br.</a:t>
            </a:r>
            <a:endParaRPr lang="de-DE"/>
          </a:p>
        </p:txBody>
      </p:sp>
      <p:sp>
        <p:nvSpPr>
          <p:cNvPr id="4" name="Foliennummernplatzhalter 3"/>
          <p:cNvSpPr>
            <a:spLocks noGrp="1"/>
          </p:cNvSpPr>
          <p:nvPr>
            <p:ph type="sldNum" sz="quarter" idx="12"/>
          </p:nvPr>
        </p:nvSpPr>
        <p:spPr/>
        <p:txBody>
          <a:bodyPr/>
          <a:lstStyle/>
          <a:p>
            <a:fld id="{5C95F33D-3CBB-4C13-9C4C-BBEFCCC6EAF9}" type="slidenum">
              <a:rPr lang="de-DE" smtClean="0"/>
              <a:t>‹Nr.›</a:t>
            </a:fld>
            <a:endParaRPr lang="de-DE"/>
          </a:p>
        </p:txBody>
      </p:sp>
    </p:spTree>
    <p:extLst>
      <p:ext uri="{BB962C8B-B14F-4D97-AF65-F5344CB8AC3E}">
        <p14:creationId xmlns:p14="http://schemas.microsoft.com/office/powerpoint/2010/main" val="35045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7751600-6705-4444-AB7A-2BE4A9399992}" type="datetime1">
              <a:rPr lang="de-DE" smtClean="0"/>
              <a:t>29.04.2012</a:t>
            </a:fld>
            <a:endParaRPr lang="de-DE"/>
          </a:p>
        </p:txBody>
      </p:sp>
      <p:sp>
        <p:nvSpPr>
          <p:cNvPr id="6" name="Fußzeilenplatzhalter 5"/>
          <p:cNvSpPr>
            <a:spLocks noGrp="1"/>
          </p:cNvSpPr>
          <p:nvPr>
            <p:ph type="ftr" sz="quarter" idx="11"/>
          </p:nvPr>
        </p:nvSpPr>
        <p:spPr/>
        <p:txBody>
          <a:bodyPr/>
          <a:lstStyle/>
          <a:p>
            <a:r>
              <a:rPr lang="de-DE" smtClean="0"/>
              <a:t>Ingelore Oomen-Welke                Pädagogische Hochschule Freiburg i.Br.</a:t>
            </a:r>
            <a:endParaRPr lang="de-DE"/>
          </a:p>
        </p:txBody>
      </p:sp>
      <p:sp>
        <p:nvSpPr>
          <p:cNvPr id="7" name="Foliennummernplatzhalter 6"/>
          <p:cNvSpPr>
            <a:spLocks noGrp="1"/>
          </p:cNvSpPr>
          <p:nvPr>
            <p:ph type="sldNum" sz="quarter" idx="12"/>
          </p:nvPr>
        </p:nvSpPr>
        <p:spPr/>
        <p:txBody>
          <a:bodyPr/>
          <a:lstStyle/>
          <a:p>
            <a:fld id="{5C95F33D-3CBB-4C13-9C4C-BBEFCCC6EAF9}" type="slidenum">
              <a:rPr lang="de-DE" smtClean="0"/>
              <a:t>‹Nr.›</a:t>
            </a:fld>
            <a:endParaRPr lang="de-DE"/>
          </a:p>
        </p:txBody>
      </p:sp>
    </p:spTree>
    <p:extLst>
      <p:ext uri="{BB962C8B-B14F-4D97-AF65-F5344CB8AC3E}">
        <p14:creationId xmlns:p14="http://schemas.microsoft.com/office/powerpoint/2010/main" val="140682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94703B3-0B8F-4451-BCAE-76F93464E62F}" type="datetime1">
              <a:rPr lang="de-DE" smtClean="0"/>
              <a:t>29.04.2012</a:t>
            </a:fld>
            <a:endParaRPr lang="de-DE"/>
          </a:p>
        </p:txBody>
      </p:sp>
      <p:sp>
        <p:nvSpPr>
          <p:cNvPr id="6" name="Fußzeilenplatzhalter 5"/>
          <p:cNvSpPr>
            <a:spLocks noGrp="1"/>
          </p:cNvSpPr>
          <p:nvPr>
            <p:ph type="ftr" sz="quarter" idx="11"/>
          </p:nvPr>
        </p:nvSpPr>
        <p:spPr/>
        <p:txBody>
          <a:bodyPr/>
          <a:lstStyle/>
          <a:p>
            <a:r>
              <a:rPr lang="de-DE" smtClean="0"/>
              <a:t>Ingelore Oomen-Welke                Pädagogische Hochschule Freiburg i.Br.</a:t>
            </a:r>
            <a:endParaRPr lang="de-DE"/>
          </a:p>
        </p:txBody>
      </p:sp>
      <p:sp>
        <p:nvSpPr>
          <p:cNvPr id="7" name="Foliennummernplatzhalter 6"/>
          <p:cNvSpPr>
            <a:spLocks noGrp="1"/>
          </p:cNvSpPr>
          <p:nvPr>
            <p:ph type="sldNum" sz="quarter" idx="12"/>
          </p:nvPr>
        </p:nvSpPr>
        <p:spPr/>
        <p:txBody>
          <a:bodyPr/>
          <a:lstStyle/>
          <a:p>
            <a:fld id="{5C95F33D-3CBB-4C13-9C4C-BBEFCCC6EAF9}" type="slidenum">
              <a:rPr lang="de-DE" smtClean="0"/>
              <a:t>‹Nr.›</a:t>
            </a:fld>
            <a:endParaRPr lang="de-DE"/>
          </a:p>
        </p:txBody>
      </p:sp>
    </p:spTree>
    <p:extLst>
      <p:ext uri="{BB962C8B-B14F-4D97-AF65-F5344CB8AC3E}">
        <p14:creationId xmlns:p14="http://schemas.microsoft.com/office/powerpoint/2010/main" val="923507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9AE20-9D5A-4E5E-9F0B-635CFAED4EE3}" type="datetime1">
              <a:rPr lang="de-DE" smtClean="0"/>
              <a:t>29.04.2012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Ingelore Oomen-Welke                Pädagogische Hochschule Freiburg i.Br.</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5F33D-3CBB-4C13-9C4C-BBEFCCC6EAF9}" type="slidenum">
              <a:rPr lang="de-DE" smtClean="0"/>
              <a:t>‹Nr.›</a:t>
            </a:fld>
            <a:endParaRPr lang="de-DE"/>
          </a:p>
        </p:txBody>
      </p:sp>
    </p:spTree>
    <p:extLst>
      <p:ext uri="{BB962C8B-B14F-4D97-AF65-F5344CB8AC3E}">
        <p14:creationId xmlns:p14="http://schemas.microsoft.com/office/powerpoint/2010/main" val="3160592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Vorschlaege.ppt" TargetMode="External"/><Relationship Id="rId2" Type="http://schemas.openxmlformats.org/officeDocument/2006/relationships/hyperlink" Target="grundschule6-02.ppt"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erbeiholen6-02.ppt" TargetMode="Externa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prachen.ac.a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246;flichkeitsfloskeln.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5661248"/>
            <a:ext cx="9144000" cy="478904"/>
          </a:xfrm>
        </p:spPr>
        <p:txBody>
          <a:bodyPr>
            <a:normAutofit/>
          </a:bodyPr>
          <a:lstStyle/>
          <a:p>
            <a:r>
              <a:rPr lang="de-DE" sz="2400" dirty="0" smtClean="0">
                <a:solidFill>
                  <a:schemeClr val="bg1">
                    <a:lumMod val="50000"/>
                  </a:schemeClr>
                </a:solidFill>
              </a:rPr>
              <a:t>Jahrestagung für Lehrpersonen </a:t>
            </a:r>
            <a:r>
              <a:rPr lang="de-DE" sz="2400" dirty="0" err="1" smtClean="0">
                <a:solidFill>
                  <a:schemeClr val="bg1">
                    <a:lumMod val="50000"/>
                  </a:schemeClr>
                </a:solidFill>
              </a:rPr>
              <a:t>DaZ</a:t>
            </a:r>
            <a:r>
              <a:rPr lang="de-DE" sz="2400" dirty="0" smtClean="0">
                <a:solidFill>
                  <a:schemeClr val="bg1">
                    <a:lumMod val="50000"/>
                  </a:schemeClr>
                </a:solidFill>
              </a:rPr>
              <a:t>  am 3. Mai 2012</a:t>
            </a:r>
            <a:endParaRPr lang="de-DE" sz="2400" dirty="0">
              <a:solidFill>
                <a:schemeClr val="bg1">
                  <a:lumMod val="50000"/>
                </a:schemeClr>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391680"/>
            <a:ext cx="3429000" cy="4684776"/>
          </a:xfrm>
          <a:prstGeom prst="rect">
            <a:avLst/>
          </a:prstGeom>
        </p:spPr>
      </p:pic>
      <p:sp>
        <p:nvSpPr>
          <p:cNvPr id="5" name="Foliennummernplatzhalter 4"/>
          <p:cNvSpPr>
            <a:spLocks noGrp="1"/>
          </p:cNvSpPr>
          <p:nvPr>
            <p:ph type="sldNum" sz="quarter" idx="12"/>
          </p:nvPr>
        </p:nvSpPr>
        <p:spPr/>
        <p:txBody>
          <a:bodyPr/>
          <a:lstStyle/>
          <a:p>
            <a:fld id="{8B6D270F-9BDE-44E6-A066-F105C249B51F}" type="slidenum">
              <a:rPr lang="de-DE" smtClean="0"/>
              <a:t>1</a:t>
            </a:fld>
            <a:endParaRPr lang="de-DE"/>
          </a:p>
        </p:txBody>
      </p:sp>
      <p:sp>
        <p:nvSpPr>
          <p:cNvPr id="4" name="Fußzeilenplatzhalter 3"/>
          <p:cNvSpPr>
            <a:spLocks noGrp="1"/>
          </p:cNvSpPr>
          <p:nvPr>
            <p:ph type="ftr" sz="quarter" idx="11"/>
          </p:nvPr>
        </p:nvSpPr>
        <p:spPr>
          <a:xfrm>
            <a:off x="3124200" y="6165304"/>
            <a:ext cx="2895600" cy="576064"/>
          </a:xfrm>
        </p:spPr>
        <p:txBody>
          <a:bodyPr/>
          <a:lstStyle/>
          <a:p>
            <a:r>
              <a:rPr lang="de-DE" smtClean="0"/>
              <a:t>Ingelore Oomen-Welke                Pädagogische Hochschule Freiburg i.Br.</a:t>
            </a:r>
            <a:endParaRPr lang="de-DE" dirty="0"/>
          </a:p>
        </p:txBody>
      </p:sp>
      <p:sp>
        <p:nvSpPr>
          <p:cNvPr id="7" name="Textfeld 6"/>
          <p:cNvSpPr txBox="1"/>
          <p:nvPr/>
        </p:nvSpPr>
        <p:spPr>
          <a:xfrm>
            <a:off x="4499992" y="548680"/>
            <a:ext cx="184731" cy="369332"/>
          </a:xfrm>
          <a:prstGeom prst="rect">
            <a:avLst/>
          </a:prstGeom>
          <a:noFill/>
        </p:spPr>
        <p:txBody>
          <a:bodyPr wrap="none" rtlCol="0">
            <a:spAutoFit/>
          </a:bodyPr>
          <a:lstStyle/>
          <a:p>
            <a:endParaRPr lang="de-DE" dirty="0"/>
          </a:p>
        </p:txBody>
      </p:sp>
      <p:pic>
        <p:nvPicPr>
          <p:cNvPr id="8" name="Picture 6" descr="PH-Logo_whiteon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88913"/>
            <a:ext cx="885698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2856"/>
            <a:ext cx="7772400" cy="3312368"/>
          </a:xfrm>
        </p:spPr>
        <p:style>
          <a:lnRef idx="1">
            <a:schemeClr val="accent5"/>
          </a:lnRef>
          <a:fillRef idx="2">
            <a:schemeClr val="accent5"/>
          </a:fillRef>
          <a:effectRef idx="1">
            <a:schemeClr val="accent5"/>
          </a:effectRef>
          <a:fontRef idx="minor">
            <a:schemeClr val="dk1"/>
          </a:fontRef>
        </p:style>
        <p:txBody>
          <a:bodyPr>
            <a:normAutofit/>
          </a:bodyPr>
          <a:lstStyle/>
          <a:p>
            <a:r>
              <a:rPr lang="de-DE" sz="4000" b="1" dirty="0" smtClean="0">
                <a:solidFill>
                  <a:schemeClr val="tx2">
                    <a:lumMod val="75000"/>
                  </a:schemeClr>
                </a:solidFill>
                <a:latin typeface="Comic Sans MS" pitchFamily="66" charset="0"/>
              </a:rPr>
              <a:t>Deutsch als Zweitsprache: </a:t>
            </a:r>
            <a:r>
              <a:rPr lang="de-DE" sz="4000" b="1" dirty="0" smtClean="0">
                <a:solidFill>
                  <a:schemeClr val="tx2">
                    <a:lumMod val="75000"/>
                  </a:schemeClr>
                </a:solidFill>
                <a:latin typeface="Tempus Sans ITC" pitchFamily="82" charset="0"/>
              </a:rPr>
              <a:t/>
            </a:r>
            <a:br>
              <a:rPr lang="de-DE" sz="4000" b="1" dirty="0" smtClean="0">
                <a:solidFill>
                  <a:schemeClr val="tx2">
                    <a:lumMod val="75000"/>
                  </a:schemeClr>
                </a:solidFill>
                <a:latin typeface="Tempus Sans ITC" pitchFamily="82" charset="0"/>
              </a:rPr>
            </a:br>
            <a:r>
              <a:rPr lang="de-DE" sz="3200" dirty="0" smtClean="0">
                <a:solidFill>
                  <a:schemeClr val="accent1">
                    <a:lumMod val="75000"/>
                  </a:schemeClr>
                </a:solidFill>
              </a:rPr>
              <a:t>Erste Schritte</a:t>
            </a:r>
            <a:br>
              <a:rPr lang="de-DE" sz="3200" dirty="0" smtClean="0">
                <a:solidFill>
                  <a:schemeClr val="accent1">
                    <a:lumMod val="75000"/>
                  </a:schemeClr>
                </a:solidFill>
              </a:rPr>
            </a:br>
            <a:r>
              <a:rPr lang="de-DE" sz="3200" b="1" dirty="0" smtClean="0">
                <a:solidFill>
                  <a:schemeClr val="accent1">
                    <a:lumMod val="75000"/>
                  </a:schemeClr>
                </a:solidFill>
              </a:rPr>
              <a:t>Sprachaufmerksamkeit als Lernanreiz</a:t>
            </a:r>
            <a:r>
              <a:rPr lang="de-DE" sz="3200" dirty="0" smtClean="0">
                <a:solidFill>
                  <a:schemeClr val="accent1">
                    <a:lumMod val="75000"/>
                  </a:schemeClr>
                </a:solidFill>
              </a:rPr>
              <a:t/>
            </a:r>
            <a:br>
              <a:rPr lang="de-DE" sz="3200" dirty="0" smtClean="0">
                <a:solidFill>
                  <a:schemeClr val="accent1">
                    <a:lumMod val="75000"/>
                  </a:schemeClr>
                </a:solidFill>
              </a:rPr>
            </a:br>
            <a:r>
              <a:rPr lang="de-DE" sz="3200" dirty="0" smtClean="0">
                <a:solidFill>
                  <a:schemeClr val="accent1">
                    <a:lumMod val="75000"/>
                  </a:schemeClr>
                </a:solidFill>
              </a:rPr>
              <a:t>Empirische Befunde zum </a:t>
            </a:r>
            <a:r>
              <a:rPr lang="de-DE" sz="3200" dirty="0" err="1" smtClean="0">
                <a:solidFill>
                  <a:schemeClr val="accent1">
                    <a:lumMod val="75000"/>
                  </a:schemeClr>
                </a:solidFill>
              </a:rPr>
              <a:t>DaZ</a:t>
            </a:r>
            <a:r>
              <a:rPr lang="de-DE" sz="3200" dirty="0" smtClean="0">
                <a:solidFill>
                  <a:schemeClr val="accent1">
                    <a:lumMod val="75000"/>
                  </a:schemeClr>
                </a:solidFill>
              </a:rPr>
              <a:t>-Lernen</a:t>
            </a:r>
            <a:br>
              <a:rPr lang="de-DE" sz="3200" dirty="0" smtClean="0">
                <a:solidFill>
                  <a:schemeClr val="accent1">
                    <a:lumMod val="75000"/>
                  </a:schemeClr>
                </a:solidFill>
              </a:rPr>
            </a:br>
            <a:r>
              <a:rPr lang="de-DE" sz="3200" dirty="0" smtClean="0">
                <a:solidFill>
                  <a:schemeClr val="accent1">
                    <a:lumMod val="75000"/>
                  </a:schemeClr>
                </a:solidFill>
              </a:rPr>
              <a:t>Sprachstand feststellen</a:t>
            </a:r>
            <a:endParaRPr lang="de-DE" sz="3200" dirty="0">
              <a:solidFill>
                <a:schemeClr val="accent1">
                  <a:lumMod val="75000"/>
                </a:schemeClr>
              </a:solidFill>
            </a:endParaRPr>
          </a:p>
        </p:txBody>
      </p:sp>
    </p:spTree>
    <p:extLst>
      <p:ext uri="{BB962C8B-B14F-4D97-AF65-F5344CB8AC3E}">
        <p14:creationId xmlns:p14="http://schemas.microsoft.com/office/powerpoint/2010/main" val="3743408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solidFill>
            <a:srgbClr val="FFFF00"/>
          </a:solidFill>
        </p:spPr>
        <p:txBody>
          <a:bodyPr>
            <a:normAutofit/>
          </a:bodyPr>
          <a:lstStyle/>
          <a:p>
            <a:r>
              <a:rPr lang="de-DE" sz="2800" dirty="0" smtClean="0">
                <a:solidFill>
                  <a:srgbClr val="0000FF"/>
                </a:solidFill>
                <a:latin typeface="Forte" pitchFamily="66" charset="0"/>
              </a:rPr>
              <a:t>Was würdet ihr untersuchen, </a:t>
            </a:r>
            <a:br>
              <a:rPr lang="de-DE" sz="2800" dirty="0" smtClean="0">
                <a:solidFill>
                  <a:srgbClr val="0000FF"/>
                </a:solidFill>
                <a:latin typeface="Forte" pitchFamily="66" charset="0"/>
              </a:rPr>
            </a:br>
            <a:r>
              <a:rPr lang="de-DE" sz="2800" dirty="0" smtClean="0">
                <a:solidFill>
                  <a:srgbClr val="0000FF"/>
                </a:solidFill>
                <a:latin typeface="Forte" pitchFamily="66" charset="0"/>
              </a:rPr>
              <a:t>wenn ihr Sprachforscher wäret?</a:t>
            </a:r>
            <a:endParaRPr lang="de-DE" sz="2800" dirty="0">
              <a:solidFill>
                <a:srgbClr val="0000FF"/>
              </a:solidFill>
              <a:latin typeface="Forte" pitchFamily="66" charset="0"/>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631735314"/>
              </p:ext>
            </p:extLst>
          </p:nvPr>
        </p:nvGraphicFramePr>
        <p:xfrm>
          <a:off x="457200" y="1600200"/>
          <a:ext cx="8229600" cy="2956560"/>
        </p:xfrm>
        <a:graphic>
          <a:graphicData uri="http://schemas.openxmlformats.org/drawingml/2006/table">
            <a:tbl>
              <a:tblPr firstRow="1" bandRow="1">
                <a:tableStyleId>{00A15C55-8517-42AA-B614-E9B94910E393}</a:tableStyleId>
              </a:tblPr>
              <a:tblGrid>
                <a:gridCol w="2743200"/>
                <a:gridCol w="2743200"/>
                <a:gridCol w="2743200"/>
              </a:tblGrid>
              <a:tr h="370840">
                <a:tc>
                  <a:txBody>
                    <a:bodyPr/>
                    <a:lstStyle/>
                    <a:p>
                      <a:r>
                        <a:rPr lang="de-DE" sz="2200" dirty="0" smtClean="0"/>
                        <a:t>Warum sind die Sprachen verschieden?</a:t>
                      </a:r>
                      <a:endParaRPr lang="de-DE" sz="2200" dirty="0"/>
                    </a:p>
                  </a:txBody>
                  <a:tcPr/>
                </a:tc>
                <a:tc>
                  <a:txBody>
                    <a:bodyPr/>
                    <a:lstStyle/>
                    <a:p>
                      <a:r>
                        <a:rPr lang="de-DE" sz="2200" dirty="0" smtClean="0"/>
                        <a:t>Können Tiere sprechen?</a:t>
                      </a:r>
                      <a:endParaRPr lang="de-DE" sz="2200" dirty="0"/>
                    </a:p>
                  </a:txBody>
                  <a:tcPr/>
                </a:tc>
                <a:tc>
                  <a:txBody>
                    <a:bodyPr/>
                    <a:lstStyle/>
                    <a:p>
                      <a:r>
                        <a:rPr lang="de-DE" sz="2200" dirty="0" smtClean="0"/>
                        <a:t>Was war zuerst, das Sprechen oder das Denken?</a:t>
                      </a:r>
                      <a:endParaRPr lang="de-DE" sz="2200" dirty="0"/>
                    </a:p>
                  </a:txBody>
                  <a:tcPr/>
                </a:tc>
              </a:tr>
              <a:tr h="370840">
                <a:tc>
                  <a:txBody>
                    <a:bodyPr/>
                    <a:lstStyle/>
                    <a:p>
                      <a:r>
                        <a:rPr lang="de-DE" sz="2200" dirty="0" smtClean="0">
                          <a:solidFill>
                            <a:srgbClr val="7030A0"/>
                          </a:solidFill>
                        </a:rPr>
                        <a:t>Wer hat das erste Wort erfunden?</a:t>
                      </a:r>
                      <a:endParaRPr lang="de-DE" sz="2200" dirty="0">
                        <a:solidFill>
                          <a:srgbClr val="7030A0"/>
                        </a:solidFill>
                      </a:endParaRPr>
                    </a:p>
                  </a:txBody>
                  <a:tcPr/>
                </a:tc>
                <a:tc>
                  <a:txBody>
                    <a:bodyPr/>
                    <a:lstStyle/>
                    <a:p>
                      <a:r>
                        <a:rPr lang="de-DE" sz="2200" dirty="0" smtClean="0">
                          <a:solidFill>
                            <a:srgbClr val="7030A0"/>
                          </a:solidFill>
                        </a:rPr>
                        <a:t>Wie haben die ersten Menschen gesprochen?</a:t>
                      </a:r>
                      <a:endParaRPr lang="de-DE" sz="2200" dirty="0">
                        <a:solidFill>
                          <a:srgbClr val="7030A0"/>
                        </a:solidFill>
                      </a:endParaRPr>
                    </a:p>
                  </a:txBody>
                  <a:tcPr/>
                </a:tc>
                <a:tc>
                  <a:txBody>
                    <a:bodyPr/>
                    <a:lstStyle/>
                    <a:p>
                      <a:r>
                        <a:rPr lang="de-DE" sz="2200" dirty="0" smtClean="0">
                          <a:solidFill>
                            <a:srgbClr val="7030A0"/>
                          </a:solidFill>
                        </a:rPr>
                        <a:t>Wie sprechen die Menschen in 500 Jahren?</a:t>
                      </a:r>
                      <a:endParaRPr lang="de-DE" sz="2200" dirty="0">
                        <a:solidFill>
                          <a:srgbClr val="7030A0"/>
                        </a:solidFill>
                      </a:endParaRPr>
                    </a:p>
                  </a:txBody>
                  <a:tcPr/>
                </a:tc>
              </a:tr>
              <a:tr h="370840">
                <a:tc>
                  <a:txBody>
                    <a:bodyPr/>
                    <a:lstStyle/>
                    <a:p>
                      <a:r>
                        <a:rPr lang="de-DE" sz="2200" dirty="0" smtClean="0">
                          <a:solidFill>
                            <a:srgbClr val="7030A0"/>
                          </a:solidFill>
                        </a:rPr>
                        <a:t>Stimmt der Turm von Babel?</a:t>
                      </a:r>
                      <a:endParaRPr lang="de-DE" sz="2200" dirty="0">
                        <a:solidFill>
                          <a:srgbClr val="7030A0"/>
                        </a:solidFill>
                      </a:endParaRPr>
                    </a:p>
                  </a:txBody>
                  <a:tcPr/>
                </a:tc>
                <a:tc>
                  <a:txBody>
                    <a:bodyPr/>
                    <a:lstStyle/>
                    <a:p>
                      <a:r>
                        <a:rPr lang="de-DE" sz="2200" dirty="0" smtClean="0">
                          <a:solidFill>
                            <a:srgbClr val="7030A0"/>
                          </a:solidFill>
                        </a:rPr>
                        <a:t>Geheimsprachen</a:t>
                      </a:r>
                      <a:endParaRPr lang="de-DE" sz="2200" dirty="0">
                        <a:solidFill>
                          <a:srgbClr val="7030A0"/>
                        </a:solidFill>
                      </a:endParaRPr>
                    </a:p>
                  </a:txBody>
                  <a:tcPr/>
                </a:tc>
                <a:tc>
                  <a:txBody>
                    <a:bodyPr/>
                    <a:lstStyle/>
                    <a:p>
                      <a:r>
                        <a:rPr lang="de-DE" sz="2200" dirty="0" smtClean="0">
                          <a:solidFill>
                            <a:srgbClr val="7030A0"/>
                          </a:solidFill>
                        </a:rPr>
                        <a:t>Redewendungen</a:t>
                      </a:r>
                      <a:endParaRPr lang="de-DE" sz="2200" dirty="0">
                        <a:solidFill>
                          <a:srgbClr val="7030A0"/>
                        </a:solidFill>
                      </a:endParaRPr>
                    </a:p>
                  </a:txBody>
                  <a:tcPr/>
                </a:tc>
              </a:tr>
            </a:tbl>
          </a:graphicData>
        </a:graphic>
      </p:graphicFrame>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10</a:t>
            </a:fld>
            <a:endParaRPr lang="de-DE"/>
          </a:p>
        </p:txBody>
      </p:sp>
      <p:sp>
        <p:nvSpPr>
          <p:cNvPr id="9" name="Textfeld 8"/>
          <p:cNvSpPr txBox="1"/>
          <p:nvPr/>
        </p:nvSpPr>
        <p:spPr>
          <a:xfrm>
            <a:off x="611560" y="4581128"/>
            <a:ext cx="7920880" cy="1785104"/>
          </a:xfrm>
          <a:prstGeom prst="rect">
            <a:avLst/>
          </a:prstGeom>
          <a:noFill/>
        </p:spPr>
        <p:txBody>
          <a:bodyPr wrap="square" rtlCol="0">
            <a:spAutoFit/>
          </a:bodyPr>
          <a:lstStyle/>
          <a:p>
            <a:r>
              <a:rPr lang="de-DE" sz="2200" dirty="0" smtClean="0">
                <a:solidFill>
                  <a:srgbClr val="0000FF"/>
                </a:solidFill>
              </a:rPr>
              <a:t>Kinder und Jugendliche haben große Fragen</a:t>
            </a:r>
          </a:p>
          <a:p>
            <a:r>
              <a:rPr lang="de-DE" sz="2200" dirty="0">
                <a:solidFill>
                  <a:srgbClr val="0000FF"/>
                </a:solidFill>
              </a:rPr>
              <a:t>z</a:t>
            </a:r>
            <a:r>
              <a:rPr lang="de-DE" sz="2200" dirty="0" smtClean="0">
                <a:solidFill>
                  <a:srgbClr val="0000FF"/>
                </a:solidFill>
              </a:rPr>
              <a:t>u Sprachentstehung, Sprechen und Denken, Sprachvergleich, </a:t>
            </a:r>
          </a:p>
          <a:p>
            <a:r>
              <a:rPr lang="de-DE" sz="2200" dirty="0" smtClean="0">
                <a:solidFill>
                  <a:srgbClr val="0000FF"/>
                </a:solidFill>
              </a:rPr>
              <a:t>Tiersprachen und Kommunikationssystemen</a:t>
            </a:r>
          </a:p>
          <a:p>
            <a:r>
              <a:rPr lang="de-DE" sz="2200" dirty="0" smtClean="0">
                <a:solidFill>
                  <a:srgbClr val="0000FF"/>
                </a:solidFill>
              </a:rPr>
              <a:t>Meist bekommen sie kleine Antworten: Wörter mit 2 </a:t>
            </a:r>
            <a:r>
              <a:rPr lang="de-DE" sz="2200" dirty="0" err="1" smtClean="0">
                <a:solidFill>
                  <a:srgbClr val="0000FF"/>
                </a:solidFill>
              </a:rPr>
              <a:t>tt</a:t>
            </a:r>
            <a:r>
              <a:rPr lang="de-DE" sz="2200" dirty="0" smtClean="0">
                <a:solidFill>
                  <a:srgbClr val="0000FF"/>
                </a:solidFill>
              </a:rPr>
              <a:t> …</a:t>
            </a:r>
          </a:p>
          <a:p>
            <a:r>
              <a:rPr lang="de-DE" sz="2200" dirty="0" smtClean="0">
                <a:solidFill>
                  <a:srgbClr val="0000FF"/>
                </a:solidFill>
                <a:sym typeface="Wingdings" pitchFamily="2" charset="2"/>
              </a:rPr>
              <a:t> </a:t>
            </a:r>
            <a:r>
              <a:rPr lang="de-DE" sz="2200" dirty="0" smtClean="0">
                <a:solidFill>
                  <a:srgbClr val="0000FF"/>
                </a:solidFill>
              </a:rPr>
              <a:t>Wie kann man das besser machen?</a:t>
            </a:r>
            <a:endParaRPr lang="de-DE" sz="2200" dirty="0">
              <a:solidFill>
                <a:srgbClr val="0000FF"/>
              </a:solidFill>
            </a:endParaRPr>
          </a:p>
        </p:txBody>
      </p:sp>
    </p:spTree>
    <p:extLst>
      <p:ext uri="{BB962C8B-B14F-4D97-AF65-F5344CB8AC3E}">
        <p14:creationId xmlns:p14="http://schemas.microsoft.com/office/powerpoint/2010/main" val="10434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down)">
                                      <p:cBhvr>
                                        <p:cTn id="15" dur="500"/>
                                        <p:tgtEl>
                                          <p:spTgt spid="9">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wipe(down)">
                                      <p:cBhvr>
                                        <p:cTn id="18" dur="500"/>
                                        <p:tgtEl>
                                          <p:spTgt spid="9">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wipe(down)">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wipe(down)">
                                      <p:cBhvr>
                                        <p:cTn id="2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a:t>Ingelore Oomen-Welke             Päd. Hochschule Freiburg</a:t>
            </a:r>
          </a:p>
        </p:txBody>
      </p:sp>
      <p:sp>
        <p:nvSpPr>
          <p:cNvPr id="7" name="Foliennummernplatzhalter 6"/>
          <p:cNvSpPr>
            <a:spLocks noGrp="1"/>
          </p:cNvSpPr>
          <p:nvPr>
            <p:ph type="sldNum" sz="quarter" idx="12"/>
          </p:nvPr>
        </p:nvSpPr>
        <p:spPr/>
        <p:txBody>
          <a:bodyPr/>
          <a:lstStyle/>
          <a:p>
            <a:fld id="{54F3F034-55C6-48D5-8A4B-295466D144DA}" type="slidenum">
              <a:rPr lang="de-DE"/>
              <a:pPr/>
              <a:t>11</a:t>
            </a:fld>
            <a:endParaRPr lang="de-DE"/>
          </a:p>
        </p:txBody>
      </p:sp>
      <p:sp>
        <p:nvSpPr>
          <p:cNvPr id="37890" name="Rectangle 2"/>
          <p:cNvSpPr>
            <a:spLocks noGrp="1" noChangeArrowheads="1"/>
          </p:cNvSpPr>
          <p:nvPr>
            <p:ph type="title"/>
          </p:nvPr>
        </p:nvSpPr>
        <p:spPr>
          <a:solidFill>
            <a:srgbClr val="FFFF00"/>
          </a:solidFill>
        </p:spPr>
        <p:txBody>
          <a:bodyPr/>
          <a:lstStyle/>
          <a:p>
            <a:r>
              <a:rPr lang="de-DE" sz="3200" dirty="0">
                <a:solidFill>
                  <a:srgbClr val="0000FF"/>
                </a:solidFill>
                <a:latin typeface="Forte" pitchFamily="66" charset="0"/>
              </a:rPr>
              <a:t>Was erfahren wir durch die Befragung?</a:t>
            </a:r>
          </a:p>
        </p:txBody>
      </p:sp>
      <p:sp>
        <p:nvSpPr>
          <p:cNvPr id="37892" name="Rectangle 4"/>
          <p:cNvSpPr>
            <a:spLocks noGrp="1" noChangeArrowheads="1"/>
          </p:cNvSpPr>
          <p:nvPr>
            <p:ph type="body" sz="half" idx="1"/>
          </p:nvPr>
        </p:nvSpPr>
        <p:spPr>
          <a:xfrm>
            <a:off x="468313" y="1783358"/>
            <a:ext cx="4038600" cy="4525962"/>
          </a:xfrm>
          <a:solidFill>
            <a:srgbClr val="FFFF99"/>
          </a:solidFill>
        </p:spPr>
        <p:txBody>
          <a:bodyPr>
            <a:normAutofit/>
          </a:bodyPr>
          <a:lstStyle/>
          <a:p>
            <a:pPr>
              <a:lnSpc>
                <a:spcPct val="80000"/>
              </a:lnSpc>
            </a:pPr>
            <a:r>
              <a:rPr lang="de-DE" sz="2400" dirty="0">
                <a:solidFill>
                  <a:schemeClr val="tx2">
                    <a:lumMod val="75000"/>
                  </a:schemeClr>
                </a:solidFill>
              </a:rPr>
              <a:t>Kinder haben großes Interesse an Sprachen</a:t>
            </a:r>
          </a:p>
          <a:p>
            <a:pPr>
              <a:lnSpc>
                <a:spcPct val="80000"/>
              </a:lnSpc>
            </a:pPr>
            <a:endParaRPr lang="de-DE" sz="2400" dirty="0">
              <a:solidFill>
                <a:schemeClr val="tx2">
                  <a:lumMod val="75000"/>
                </a:schemeClr>
              </a:solidFill>
            </a:endParaRPr>
          </a:p>
          <a:p>
            <a:pPr>
              <a:lnSpc>
                <a:spcPct val="80000"/>
              </a:lnSpc>
            </a:pPr>
            <a:r>
              <a:rPr lang="de-DE" sz="2400" dirty="0">
                <a:solidFill>
                  <a:schemeClr val="tx2">
                    <a:lumMod val="75000"/>
                  </a:schemeClr>
                </a:solidFill>
              </a:rPr>
              <a:t>Die naiven Theorien der Kinder stimmen mit wissenschaftlichen  Ergebnissen überein – oder nicht</a:t>
            </a:r>
          </a:p>
          <a:p>
            <a:pPr>
              <a:lnSpc>
                <a:spcPct val="80000"/>
              </a:lnSpc>
            </a:pPr>
            <a:endParaRPr lang="de-DE" sz="2400" dirty="0">
              <a:solidFill>
                <a:schemeClr val="tx2">
                  <a:lumMod val="75000"/>
                </a:schemeClr>
              </a:solidFill>
            </a:endParaRPr>
          </a:p>
          <a:p>
            <a:pPr>
              <a:lnSpc>
                <a:spcPct val="80000"/>
              </a:lnSpc>
            </a:pPr>
            <a:r>
              <a:rPr lang="de-DE" sz="2400" dirty="0">
                <a:solidFill>
                  <a:schemeClr val="tx2">
                    <a:lumMod val="75000"/>
                  </a:schemeClr>
                </a:solidFill>
              </a:rPr>
              <a:t>Die zwei- und mehrsprachigen Kinder haben viel Konstruktives zu sagen</a:t>
            </a:r>
          </a:p>
        </p:txBody>
      </p:sp>
      <p:sp>
        <p:nvSpPr>
          <p:cNvPr id="37893" name="Rectangle 5"/>
          <p:cNvSpPr>
            <a:spLocks noGrp="1" noChangeArrowheads="1"/>
          </p:cNvSpPr>
          <p:nvPr>
            <p:ph type="body" sz="half" idx="2"/>
          </p:nvPr>
        </p:nvSpPr>
        <p:spPr>
          <a:xfrm>
            <a:off x="4572000" y="1701056"/>
            <a:ext cx="4038600" cy="5040312"/>
          </a:xfrm>
          <a:solidFill>
            <a:srgbClr val="FFFF99"/>
          </a:solidFill>
        </p:spPr>
        <p:txBody>
          <a:bodyPr>
            <a:noAutofit/>
          </a:bodyPr>
          <a:lstStyle/>
          <a:p>
            <a:pPr>
              <a:lnSpc>
                <a:spcPct val="80000"/>
              </a:lnSpc>
            </a:pPr>
            <a:r>
              <a:rPr lang="de-DE" sz="2400" dirty="0">
                <a:solidFill>
                  <a:schemeClr val="tx2">
                    <a:lumMod val="75000"/>
                  </a:schemeClr>
                </a:solidFill>
              </a:rPr>
              <a:t>Die Kinder lernen von einander</a:t>
            </a:r>
          </a:p>
          <a:p>
            <a:pPr>
              <a:lnSpc>
                <a:spcPct val="80000"/>
              </a:lnSpc>
            </a:pPr>
            <a:endParaRPr lang="de-DE" sz="2400" dirty="0">
              <a:solidFill>
                <a:schemeClr val="tx2">
                  <a:lumMod val="75000"/>
                </a:schemeClr>
              </a:solidFill>
            </a:endParaRPr>
          </a:p>
          <a:p>
            <a:pPr>
              <a:lnSpc>
                <a:spcPct val="80000"/>
              </a:lnSpc>
            </a:pPr>
            <a:r>
              <a:rPr lang="de-DE" sz="2400" dirty="0">
                <a:solidFill>
                  <a:schemeClr val="tx2">
                    <a:lumMod val="75000"/>
                  </a:schemeClr>
                </a:solidFill>
              </a:rPr>
              <a:t>Alle Kinder erleben Selbstwirksamkeit an bedeutsamen Inhalten</a:t>
            </a:r>
          </a:p>
          <a:p>
            <a:pPr>
              <a:lnSpc>
                <a:spcPct val="80000"/>
              </a:lnSpc>
            </a:pPr>
            <a:endParaRPr lang="de-DE" sz="2400" dirty="0">
              <a:solidFill>
                <a:schemeClr val="tx2">
                  <a:lumMod val="75000"/>
                </a:schemeClr>
              </a:solidFill>
            </a:endParaRPr>
          </a:p>
          <a:p>
            <a:pPr>
              <a:lnSpc>
                <a:spcPct val="80000"/>
              </a:lnSpc>
            </a:pPr>
            <a:r>
              <a:rPr lang="de-DE" sz="2400" dirty="0">
                <a:solidFill>
                  <a:schemeClr val="tx2">
                    <a:lumMod val="75000"/>
                  </a:schemeClr>
                </a:solidFill>
              </a:rPr>
              <a:t>Es entsteht Orientierung im Feld der Sprachen und des Sprachenlernens</a:t>
            </a:r>
          </a:p>
          <a:p>
            <a:pPr>
              <a:lnSpc>
                <a:spcPct val="80000"/>
              </a:lnSpc>
            </a:pPr>
            <a:endParaRPr lang="de-DE" sz="2400" dirty="0">
              <a:solidFill>
                <a:schemeClr val="tx2">
                  <a:lumMod val="75000"/>
                </a:schemeClr>
              </a:solidFill>
            </a:endParaRPr>
          </a:p>
          <a:p>
            <a:pPr>
              <a:lnSpc>
                <a:spcPct val="80000"/>
              </a:lnSpc>
              <a:buFontTx/>
              <a:buNone/>
            </a:pPr>
            <a:r>
              <a:rPr lang="de-DE" sz="2400" dirty="0">
                <a:solidFill>
                  <a:schemeClr val="tx2">
                    <a:lumMod val="75000"/>
                  </a:schemeClr>
                </a:solidFill>
                <a:sym typeface="Wingdings" pitchFamily="2" charset="2"/>
              </a:rPr>
              <a:t> </a:t>
            </a:r>
            <a:r>
              <a:rPr lang="de-DE" sz="2400" dirty="0">
                <a:solidFill>
                  <a:schemeClr val="tx2">
                    <a:lumMod val="75000"/>
                  </a:schemeClr>
                </a:solidFill>
                <a:effectLst>
                  <a:outerShdw blurRad="38100" dist="38100" dir="2700000" algn="tl">
                    <a:srgbClr val="000000"/>
                  </a:outerShdw>
                </a:effectLst>
                <a:sym typeface="Wingdings" pitchFamily="2" charset="2"/>
              </a:rPr>
              <a:t>Welt &amp; Sprache als Stoff</a:t>
            </a:r>
            <a:br>
              <a:rPr lang="de-DE" sz="2400" dirty="0">
                <a:solidFill>
                  <a:schemeClr val="tx2">
                    <a:lumMod val="75000"/>
                  </a:schemeClr>
                </a:solidFill>
                <a:effectLst>
                  <a:outerShdw blurRad="38100" dist="38100" dir="2700000" algn="tl">
                    <a:srgbClr val="000000"/>
                  </a:outerShdw>
                </a:effectLst>
                <a:sym typeface="Wingdings" pitchFamily="2" charset="2"/>
              </a:rPr>
            </a:br>
            <a:r>
              <a:rPr lang="de-DE" sz="2400" dirty="0">
                <a:solidFill>
                  <a:schemeClr val="tx2">
                    <a:lumMod val="75000"/>
                  </a:schemeClr>
                </a:solidFill>
                <a:sym typeface="Wingdings" pitchFamily="2" charset="2"/>
              </a:rPr>
              <a:t>Grundlage des Sprachenlernens und der Sprachlernbewusstheit </a:t>
            </a:r>
            <a:br>
              <a:rPr lang="de-DE" sz="2400" dirty="0">
                <a:solidFill>
                  <a:schemeClr val="tx2">
                    <a:lumMod val="75000"/>
                  </a:schemeClr>
                </a:solidFill>
                <a:sym typeface="Wingdings" pitchFamily="2" charset="2"/>
              </a:rPr>
            </a:br>
            <a:endParaRPr lang="de-DE" sz="2400" dirty="0">
              <a:solidFill>
                <a:schemeClr val="tx2">
                  <a:lumMod val="75000"/>
                </a:schemeClr>
              </a:solidFill>
            </a:endParaRPr>
          </a:p>
        </p:txBody>
      </p:sp>
    </p:spTree>
    <p:extLst>
      <p:ext uri="{BB962C8B-B14F-4D97-AF65-F5344CB8AC3E}">
        <p14:creationId xmlns:p14="http://schemas.microsoft.com/office/powerpoint/2010/main" val="3583184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892">
                                            <p:txEl>
                                              <p:pRg st="0" end="0"/>
                                            </p:txEl>
                                          </p:spTgt>
                                        </p:tgtEl>
                                        <p:attrNameLst>
                                          <p:attrName>style.visibility</p:attrName>
                                        </p:attrNameLst>
                                      </p:cBhvr>
                                      <p:to>
                                        <p:strVal val="visible"/>
                                      </p:to>
                                    </p:set>
                                    <p:animEffect transition="in" filter="wipe(down)">
                                      <p:cBhvr>
                                        <p:cTn id="12" dur="500"/>
                                        <p:tgtEl>
                                          <p:spTgt spid="37892">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892">
                                            <p:txEl>
                                              <p:pRg st="2" end="2"/>
                                            </p:txEl>
                                          </p:spTgt>
                                        </p:tgtEl>
                                        <p:attrNameLst>
                                          <p:attrName>style.visibility</p:attrName>
                                        </p:attrNameLst>
                                      </p:cBhvr>
                                      <p:to>
                                        <p:strVal val="visible"/>
                                      </p:to>
                                    </p:set>
                                    <p:animEffect transition="in" filter="wipe(down)">
                                      <p:cBhvr>
                                        <p:cTn id="15" dur="500"/>
                                        <p:tgtEl>
                                          <p:spTgt spid="37892">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7892">
                                            <p:txEl>
                                              <p:pRg st="4" end="4"/>
                                            </p:txEl>
                                          </p:spTgt>
                                        </p:tgtEl>
                                        <p:attrNameLst>
                                          <p:attrName>style.visibility</p:attrName>
                                        </p:attrNameLst>
                                      </p:cBhvr>
                                      <p:to>
                                        <p:strVal val="visible"/>
                                      </p:to>
                                    </p:set>
                                    <p:animEffect transition="in" filter="wipe(down)">
                                      <p:cBhvr>
                                        <p:cTn id="18" dur="500"/>
                                        <p:tgtEl>
                                          <p:spTgt spid="3789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7893">
                                            <p:txEl>
                                              <p:pRg st="0" end="0"/>
                                            </p:txEl>
                                          </p:spTgt>
                                        </p:tgtEl>
                                        <p:attrNameLst>
                                          <p:attrName>style.visibility</p:attrName>
                                        </p:attrNameLst>
                                      </p:cBhvr>
                                      <p:to>
                                        <p:strVal val="visible"/>
                                      </p:to>
                                    </p:set>
                                    <p:animEffect transition="in" filter="wipe(down)">
                                      <p:cBhvr>
                                        <p:cTn id="23" dur="500"/>
                                        <p:tgtEl>
                                          <p:spTgt spid="37893">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7893">
                                            <p:txEl>
                                              <p:pRg st="2" end="2"/>
                                            </p:txEl>
                                          </p:spTgt>
                                        </p:tgtEl>
                                        <p:attrNameLst>
                                          <p:attrName>style.visibility</p:attrName>
                                        </p:attrNameLst>
                                      </p:cBhvr>
                                      <p:to>
                                        <p:strVal val="visible"/>
                                      </p:to>
                                    </p:set>
                                    <p:animEffect transition="in" filter="wipe(down)">
                                      <p:cBhvr>
                                        <p:cTn id="26" dur="500"/>
                                        <p:tgtEl>
                                          <p:spTgt spid="37893">
                                            <p:txEl>
                                              <p:pRg st="2" end="2"/>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7893">
                                            <p:txEl>
                                              <p:pRg st="4" end="4"/>
                                            </p:txEl>
                                          </p:spTgt>
                                        </p:tgtEl>
                                        <p:attrNameLst>
                                          <p:attrName>style.visibility</p:attrName>
                                        </p:attrNameLst>
                                      </p:cBhvr>
                                      <p:to>
                                        <p:strVal val="visible"/>
                                      </p:to>
                                    </p:set>
                                    <p:animEffect transition="in" filter="wipe(down)">
                                      <p:cBhvr>
                                        <p:cTn id="29" dur="500"/>
                                        <p:tgtEl>
                                          <p:spTgt spid="3789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7893">
                                            <p:txEl>
                                              <p:pRg st="6" end="6"/>
                                            </p:txEl>
                                          </p:spTgt>
                                        </p:tgtEl>
                                        <p:attrNameLst>
                                          <p:attrName>style.visibility</p:attrName>
                                        </p:attrNameLst>
                                      </p:cBhvr>
                                      <p:to>
                                        <p:strVal val="visible"/>
                                      </p:to>
                                    </p:set>
                                    <p:animEffect transition="in" filter="fade">
                                      <p:cBhvr>
                                        <p:cTn id="34" dur="2000"/>
                                        <p:tgtEl>
                                          <p:spTgt spid="3789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2" grpId="0" uiExpand="1" build="p"/>
      <p:bldP spid="3789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a:t>Ingelore Oomen-Welke             Päd. Hochschule Freiburg</a:t>
            </a:r>
          </a:p>
        </p:txBody>
      </p:sp>
      <p:sp>
        <p:nvSpPr>
          <p:cNvPr id="7" name="Foliennummernplatzhalter 6"/>
          <p:cNvSpPr>
            <a:spLocks noGrp="1"/>
          </p:cNvSpPr>
          <p:nvPr>
            <p:ph type="sldNum" sz="quarter" idx="12"/>
          </p:nvPr>
        </p:nvSpPr>
        <p:spPr/>
        <p:txBody>
          <a:bodyPr/>
          <a:lstStyle/>
          <a:p>
            <a:fld id="{95D47087-BC49-4A44-A147-4E551660F7F6}" type="slidenum">
              <a:rPr lang="de-DE"/>
              <a:pPr/>
              <a:t>12</a:t>
            </a:fld>
            <a:endParaRPr lang="de-DE"/>
          </a:p>
        </p:txBody>
      </p:sp>
      <p:sp>
        <p:nvSpPr>
          <p:cNvPr id="39938" name="Rectangle 2"/>
          <p:cNvSpPr>
            <a:spLocks noGrp="1" noChangeArrowheads="1"/>
          </p:cNvSpPr>
          <p:nvPr>
            <p:ph type="title"/>
          </p:nvPr>
        </p:nvSpPr>
        <p:spPr>
          <a:xfrm>
            <a:off x="471488" y="285750"/>
            <a:ext cx="8215312" cy="993775"/>
          </a:xfrm>
          <a:solidFill>
            <a:srgbClr val="FFFFCC"/>
          </a:solidFill>
        </p:spPr>
        <p:txBody>
          <a:bodyPr>
            <a:normAutofit/>
          </a:bodyPr>
          <a:lstStyle/>
          <a:p>
            <a:pPr>
              <a:lnSpc>
                <a:spcPct val="90000"/>
              </a:lnSpc>
            </a:pPr>
            <a:r>
              <a:rPr lang="de-DE" sz="2800" dirty="0" smtClean="0">
                <a:solidFill>
                  <a:srgbClr val="0000FF"/>
                </a:solidFill>
                <a:latin typeface="Forte" pitchFamily="66" charset="0"/>
              </a:rPr>
              <a:t>Zur </a:t>
            </a:r>
            <a:r>
              <a:rPr lang="de-DE" sz="2800" dirty="0">
                <a:solidFill>
                  <a:srgbClr val="0000FF"/>
                </a:solidFill>
                <a:latin typeface="Forte" pitchFamily="66" charset="0"/>
              </a:rPr>
              <a:t>Rolle der </a:t>
            </a:r>
            <a:br>
              <a:rPr lang="de-DE" sz="2800" dirty="0">
                <a:solidFill>
                  <a:srgbClr val="0000FF"/>
                </a:solidFill>
                <a:latin typeface="Forte" pitchFamily="66" charset="0"/>
              </a:rPr>
            </a:br>
            <a:r>
              <a:rPr lang="de-DE" sz="2800" dirty="0">
                <a:solidFill>
                  <a:srgbClr val="0000FF"/>
                </a:solidFill>
                <a:latin typeface="Forte" pitchFamily="66" charset="0"/>
              </a:rPr>
              <a:t>nichtdeutschen Erstsprachen</a:t>
            </a:r>
          </a:p>
        </p:txBody>
      </p:sp>
      <p:sp>
        <p:nvSpPr>
          <p:cNvPr id="39940" name="Rectangle 4"/>
          <p:cNvSpPr>
            <a:spLocks noGrp="1" noChangeArrowheads="1"/>
          </p:cNvSpPr>
          <p:nvPr>
            <p:ph type="body" sz="half" idx="1"/>
          </p:nvPr>
        </p:nvSpPr>
        <p:spPr>
          <a:xfrm>
            <a:off x="468313" y="1484313"/>
            <a:ext cx="4027487" cy="4681537"/>
          </a:xfrm>
          <a:solidFill>
            <a:srgbClr val="FFFF99"/>
          </a:solidFill>
        </p:spPr>
        <p:txBody>
          <a:bodyPr>
            <a:normAutofit lnSpcReduction="10000"/>
          </a:bodyPr>
          <a:lstStyle/>
          <a:p>
            <a:pPr>
              <a:buFontTx/>
              <a:buNone/>
            </a:pPr>
            <a:endParaRPr lang="de-DE" sz="2200" b="1" dirty="0" smtClean="0">
              <a:solidFill>
                <a:schemeClr val="hlink"/>
              </a:solidFill>
            </a:endParaRPr>
          </a:p>
          <a:p>
            <a:pPr>
              <a:buFontTx/>
              <a:buNone/>
            </a:pPr>
            <a:r>
              <a:rPr lang="de-DE" sz="2200" b="1" dirty="0" smtClean="0">
                <a:solidFill>
                  <a:schemeClr val="hlink"/>
                </a:solidFill>
              </a:rPr>
              <a:t>Kontra </a:t>
            </a:r>
            <a:r>
              <a:rPr lang="de-DE" sz="2200" b="1" dirty="0">
                <a:solidFill>
                  <a:schemeClr val="hlink"/>
                </a:solidFill>
              </a:rPr>
              <a:t>Herkunftssprache</a:t>
            </a:r>
          </a:p>
          <a:p>
            <a:r>
              <a:rPr lang="de-DE" sz="2200" b="1" dirty="0">
                <a:solidFill>
                  <a:schemeClr val="accent1">
                    <a:lumMod val="75000"/>
                  </a:schemeClr>
                </a:solidFill>
              </a:rPr>
              <a:t>Der Unterricht in den Herkunftssprachen hindert Kinder an der Integration</a:t>
            </a:r>
          </a:p>
          <a:p>
            <a:r>
              <a:rPr lang="de-DE" sz="2200" b="1" dirty="0">
                <a:solidFill>
                  <a:schemeClr val="accent1">
                    <a:lumMod val="75000"/>
                  </a:schemeClr>
                </a:solidFill>
              </a:rPr>
              <a:t>Empirisch wurde nicht belegt, dass der Erhalt der Herkunftssprachen beim Deutschlernen hilft</a:t>
            </a:r>
          </a:p>
          <a:p>
            <a:r>
              <a:rPr lang="de-DE" sz="2200" b="1" dirty="0">
                <a:solidFill>
                  <a:schemeClr val="accent1">
                    <a:lumMod val="75000"/>
                  </a:schemeClr>
                </a:solidFill>
              </a:rPr>
              <a:t>Zweisprachigkeit ist (nur) erfolgreich bei Bildungsschichten (Esser 2006)</a:t>
            </a:r>
          </a:p>
          <a:p>
            <a:endParaRPr lang="de-DE" sz="2200" b="1" dirty="0">
              <a:solidFill>
                <a:schemeClr val="accent2"/>
              </a:solidFill>
            </a:endParaRPr>
          </a:p>
        </p:txBody>
      </p:sp>
      <p:sp>
        <p:nvSpPr>
          <p:cNvPr id="39941" name="Rectangle 5"/>
          <p:cNvSpPr>
            <a:spLocks noGrp="1" noChangeArrowheads="1"/>
          </p:cNvSpPr>
          <p:nvPr>
            <p:ph type="body" sz="half" idx="2"/>
          </p:nvPr>
        </p:nvSpPr>
        <p:spPr>
          <a:xfrm>
            <a:off x="4643438" y="1268413"/>
            <a:ext cx="4500562" cy="5589587"/>
          </a:xfrm>
          <a:solidFill>
            <a:srgbClr val="FFFF99"/>
          </a:solidFill>
        </p:spPr>
        <p:txBody>
          <a:bodyPr/>
          <a:lstStyle/>
          <a:p>
            <a:pPr>
              <a:buFontTx/>
              <a:buNone/>
            </a:pPr>
            <a:endParaRPr lang="de-DE" sz="2200" b="1" dirty="0" smtClean="0">
              <a:solidFill>
                <a:schemeClr val="hlink"/>
              </a:solidFill>
            </a:endParaRPr>
          </a:p>
          <a:p>
            <a:pPr>
              <a:buFontTx/>
              <a:buNone/>
            </a:pPr>
            <a:r>
              <a:rPr lang="de-DE" sz="2200" b="1" dirty="0" smtClean="0">
                <a:solidFill>
                  <a:schemeClr val="hlink"/>
                </a:solidFill>
              </a:rPr>
              <a:t>Pro </a:t>
            </a:r>
            <a:r>
              <a:rPr lang="de-DE" sz="2200" b="1" dirty="0">
                <a:solidFill>
                  <a:schemeClr val="hlink"/>
                </a:solidFill>
              </a:rPr>
              <a:t>Herkunftssprache</a:t>
            </a:r>
          </a:p>
          <a:p>
            <a:r>
              <a:rPr lang="de-DE" sz="2200" b="1" dirty="0">
                <a:solidFill>
                  <a:schemeClr val="accent1">
                    <a:lumMod val="75000"/>
                  </a:schemeClr>
                </a:solidFill>
              </a:rPr>
              <a:t>Die soziale Zweisprachigkeit wird mitgebracht und gehört zum Kind </a:t>
            </a:r>
            <a:r>
              <a:rPr lang="de-DE" sz="2200" b="1" dirty="0">
                <a:solidFill>
                  <a:schemeClr val="accent1">
                    <a:lumMod val="75000"/>
                  </a:schemeClr>
                </a:solidFill>
                <a:sym typeface="Wingdings" pitchFamily="2" charset="2"/>
              </a:rPr>
              <a:t> </a:t>
            </a:r>
            <a:br>
              <a:rPr lang="de-DE" sz="2200" b="1" dirty="0">
                <a:solidFill>
                  <a:schemeClr val="accent1">
                    <a:lumMod val="75000"/>
                  </a:schemeClr>
                </a:solidFill>
                <a:sym typeface="Wingdings" pitchFamily="2" charset="2"/>
              </a:rPr>
            </a:br>
            <a:r>
              <a:rPr lang="de-DE" sz="2200" b="1" dirty="0">
                <a:solidFill>
                  <a:schemeClr val="accent1">
                    <a:lumMod val="75000"/>
                  </a:schemeClr>
                </a:solidFill>
                <a:sym typeface="Wingdings" pitchFamily="2" charset="2"/>
              </a:rPr>
              <a:t>Konflikt-Zweisprachigkeit</a:t>
            </a:r>
            <a:endParaRPr lang="de-DE" sz="2200" b="1" dirty="0">
              <a:solidFill>
                <a:schemeClr val="accent1">
                  <a:lumMod val="75000"/>
                </a:schemeClr>
              </a:solidFill>
            </a:endParaRPr>
          </a:p>
          <a:p>
            <a:r>
              <a:rPr lang="de-DE" sz="2200" b="1" dirty="0">
                <a:solidFill>
                  <a:schemeClr val="accent1">
                    <a:lumMod val="75000"/>
                  </a:schemeClr>
                </a:solidFill>
              </a:rPr>
              <a:t>Kinder vergleichen spontan ihre zwei Systeme </a:t>
            </a:r>
            <a:r>
              <a:rPr lang="de-DE" sz="2200" b="1" dirty="0">
                <a:solidFill>
                  <a:schemeClr val="accent1">
                    <a:lumMod val="75000"/>
                  </a:schemeClr>
                </a:solidFill>
                <a:sym typeface="Wingdings" pitchFamily="2" charset="2"/>
              </a:rPr>
              <a:t> Sprachaufmerksamkeit &amp; Sprachbewusstheit, Methoden</a:t>
            </a:r>
          </a:p>
          <a:p>
            <a:r>
              <a:rPr lang="de-DE" sz="2200" b="1" dirty="0">
                <a:solidFill>
                  <a:schemeClr val="accent1">
                    <a:lumMod val="75000"/>
                  </a:schemeClr>
                </a:solidFill>
              </a:rPr>
              <a:t>Gut ausgebaute Zweisprachigkeit hindert nicht, sondern fördert </a:t>
            </a:r>
            <a:r>
              <a:rPr lang="de-DE" sz="2200" b="1" dirty="0">
                <a:solidFill>
                  <a:schemeClr val="accent1">
                    <a:lumMod val="75000"/>
                  </a:schemeClr>
                </a:solidFill>
                <a:sym typeface="Wingdings" pitchFamily="2" charset="2"/>
              </a:rPr>
              <a:t> Reflexion, Nähe &amp; Distanz zu Kulturen, globale Welt </a:t>
            </a:r>
            <a:endParaRPr lang="de-DE" sz="2200" b="1" dirty="0">
              <a:solidFill>
                <a:schemeClr val="accent1">
                  <a:lumMod val="75000"/>
                </a:schemeClr>
              </a:solidFill>
            </a:endParaRPr>
          </a:p>
        </p:txBody>
      </p:sp>
    </p:spTree>
    <p:extLst>
      <p:ext uri="{BB962C8B-B14F-4D97-AF65-F5344CB8AC3E}">
        <p14:creationId xmlns:p14="http://schemas.microsoft.com/office/powerpoint/2010/main" val="2039929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fade">
                                      <p:cBhvr>
                                        <p:cTn id="12" dur="2000"/>
                                        <p:tgtEl>
                                          <p:spTgt spid="399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fade">
                                      <p:cBhvr>
                                        <p:cTn id="17" dur="2000"/>
                                        <p:tgtEl>
                                          <p:spTgt spid="399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40">
                                            <p:txEl>
                                              <p:pRg st="3" end="3"/>
                                            </p:txEl>
                                          </p:spTgt>
                                        </p:tgtEl>
                                        <p:attrNameLst>
                                          <p:attrName>style.visibility</p:attrName>
                                        </p:attrNameLst>
                                      </p:cBhvr>
                                      <p:to>
                                        <p:strVal val="visible"/>
                                      </p:to>
                                    </p:set>
                                    <p:animEffect transition="in" filter="fade">
                                      <p:cBhvr>
                                        <p:cTn id="22" dur="2000"/>
                                        <p:tgtEl>
                                          <p:spTgt spid="3994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940">
                                            <p:txEl>
                                              <p:pRg st="4" end="4"/>
                                            </p:txEl>
                                          </p:spTgt>
                                        </p:tgtEl>
                                        <p:attrNameLst>
                                          <p:attrName>style.visibility</p:attrName>
                                        </p:attrNameLst>
                                      </p:cBhvr>
                                      <p:to>
                                        <p:strVal val="visible"/>
                                      </p:to>
                                    </p:set>
                                    <p:animEffect transition="in" filter="fade">
                                      <p:cBhvr>
                                        <p:cTn id="27" dur="2000"/>
                                        <p:tgtEl>
                                          <p:spTgt spid="399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941">
                                            <p:txEl>
                                              <p:pRg st="1" end="1"/>
                                            </p:txEl>
                                          </p:spTgt>
                                        </p:tgtEl>
                                        <p:attrNameLst>
                                          <p:attrName>style.visibility</p:attrName>
                                        </p:attrNameLst>
                                      </p:cBhvr>
                                      <p:to>
                                        <p:strVal val="visible"/>
                                      </p:to>
                                    </p:set>
                                    <p:animEffect transition="in" filter="fade">
                                      <p:cBhvr>
                                        <p:cTn id="32" dur="2000"/>
                                        <p:tgtEl>
                                          <p:spTgt spid="39941">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941">
                                            <p:txEl>
                                              <p:pRg st="2" end="2"/>
                                            </p:txEl>
                                          </p:spTgt>
                                        </p:tgtEl>
                                        <p:attrNameLst>
                                          <p:attrName>style.visibility</p:attrName>
                                        </p:attrNameLst>
                                      </p:cBhvr>
                                      <p:to>
                                        <p:strVal val="visible"/>
                                      </p:to>
                                    </p:set>
                                    <p:animEffect transition="in" filter="fade">
                                      <p:cBhvr>
                                        <p:cTn id="37" dur="2000"/>
                                        <p:tgtEl>
                                          <p:spTgt spid="39941">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941">
                                            <p:txEl>
                                              <p:pRg st="3" end="3"/>
                                            </p:txEl>
                                          </p:spTgt>
                                        </p:tgtEl>
                                        <p:attrNameLst>
                                          <p:attrName>style.visibility</p:attrName>
                                        </p:attrNameLst>
                                      </p:cBhvr>
                                      <p:to>
                                        <p:strVal val="visible"/>
                                      </p:to>
                                    </p:set>
                                    <p:animEffect transition="in" filter="fade">
                                      <p:cBhvr>
                                        <p:cTn id="42" dur="2000"/>
                                        <p:tgtEl>
                                          <p:spTgt spid="39941">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941">
                                            <p:txEl>
                                              <p:pRg st="4" end="4"/>
                                            </p:txEl>
                                          </p:spTgt>
                                        </p:tgtEl>
                                        <p:attrNameLst>
                                          <p:attrName>style.visibility</p:attrName>
                                        </p:attrNameLst>
                                      </p:cBhvr>
                                      <p:to>
                                        <p:strVal val="visible"/>
                                      </p:to>
                                    </p:set>
                                    <p:animEffect transition="in" filter="fade">
                                      <p:cBhvr>
                                        <p:cTn id="47" dur="2000"/>
                                        <p:tgtEl>
                                          <p:spTgt spid="399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40" grpId="0" uiExpand="1" build="p"/>
      <p:bldP spid="3994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13</a:t>
            </a:fld>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0953"/>
            <a:ext cx="8208912" cy="6200940"/>
          </a:xfrm>
          <a:prstGeom prst="rect">
            <a:avLst/>
          </a:prstGeom>
        </p:spPr>
      </p:pic>
    </p:spTree>
    <p:extLst>
      <p:ext uri="{BB962C8B-B14F-4D97-AF65-F5344CB8AC3E}">
        <p14:creationId xmlns:p14="http://schemas.microsoft.com/office/powerpoint/2010/main" val="934603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a:solidFill>
            <a:srgbClr val="FFFF00"/>
          </a:solidFill>
        </p:spPr>
        <p:txBody>
          <a:bodyPr>
            <a:normAutofit/>
          </a:bodyPr>
          <a:lstStyle/>
          <a:p>
            <a:r>
              <a:rPr lang="de-DE" sz="2800" dirty="0" smtClean="0">
                <a:solidFill>
                  <a:srgbClr val="0000FF"/>
                </a:solidFill>
                <a:latin typeface="Forte" pitchFamily="66" charset="0"/>
              </a:rPr>
              <a:t>Ein Konzept für den Unterricht der Sprachenvielfalt</a:t>
            </a:r>
            <a:endParaRPr lang="de-DE" sz="2800" dirty="0">
              <a:solidFill>
                <a:srgbClr val="0000FF"/>
              </a:solidFill>
              <a:latin typeface="Forte" pitchFamily="66" charset="0"/>
            </a:endParaRPr>
          </a:p>
        </p:txBody>
      </p:sp>
      <p:sp>
        <p:nvSpPr>
          <p:cNvPr id="3" name="Inhaltsplatzhalter 2"/>
          <p:cNvSpPr>
            <a:spLocks noGrp="1"/>
          </p:cNvSpPr>
          <p:nvPr>
            <p:ph idx="1"/>
          </p:nvPr>
        </p:nvSpPr>
        <p:spPr>
          <a:xfrm>
            <a:off x="457200" y="1196752"/>
            <a:ext cx="8229600" cy="4929411"/>
          </a:xfrm>
          <a:solidFill>
            <a:schemeClr val="accent1">
              <a:lumMod val="20000"/>
              <a:lumOff val="80000"/>
            </a:schemeClr>
          </a:solidFill>
        </p:spPr>
        <p:txBody>
          <a:bodyPr>
            <a:normAutofit/>
          </a:bodyPr>
          <a:lstStyle/>
          <a:p>
            <a:pPr>
              <a:buFont typeface="Wingdings" pitchFamily="2" charset="2"/>
              <a:buNone/>
            </a:pPr>
            <a:r>
              <a:rPr lang="de-DE" sz="2400" dirty="0" smtClean="0">
                <a:solidFill>
                  <a:srgbClr val="0000FF"/>
                </a:solidFill>
              </a:rPr>
              <a:t>Keine </a:t>
            </a:r>
            <a:r>
              <a:rPr lang="de-DE" sz="2400" dirty="0">
                <a:solidFill>
                  <a:srgbClr val="0000FF"/>
                </a:solidFill>
              </a:rPr>
              <a:t>Angst </a:t>
            </a:r>
            <a:r>
              <a:rPr lang="de-DE" sz="2400" dirty="0"/>
              <a:t>vor fremden Sprachen!</a:t>
            </a:r>
          </a:p>
          <a:p>
            <a:pPr>
              <a:buFont typeface="Wingdings" pitchFamily="2" charset="2"/>
              <a:buNone/>
            </a:pPr>
            <a:r>
              <a:rPr lang="de-DE" sz="2400" dirty="0"/>
              <a:t>	</a:t>
            </a:r>
            <a:r>
              <a:rPr lang="de-DE" sz="2400" dirty="0">
                <a:hlinkClick r:id="rId2" action="ppaction://hlinkpres?slideindex=1&amp;slidetitle="/>
              </a:rPr>
              <a:t>Sprachaufmerksamkeit</a:t>
            </a:r>
            <a:r>
              <a:rPr lang="de-DE" sz="2400" dirty="0"/>
              <a:t> </a:t>
            </a:r>
            <a:r>
              <a:rPr lang="de-DE" sz="2400" dirty="0" smtClean="0"/>
              <a:t>erkennen und schätzen</a:t>
            </a:r>
          </a:p>
          <a:p>
            <a:pPr>
              <a:buFont typeface="Wingdings" pitchFamily="2" charset="2"/>
              <a:buNone/>
            </a:pPr>
            <a:r>
              <a:rPr lang="de-DE" sz="2400" dirty="0"/>
              <a:t>	</a:t>
            </a:r>
            <a:r>
              <a:rPr lang="de-DE" sz="2400" dirty="0" smtClean="0"/>
              <a:t>	</a:t>
            </a:r>
            <a:r>
              <a:rPr lang="de-DE" sz="2400" dirty="0" smtClean="0">
                <a:solidFill>
                  <a:srgbClr val="0000FF"/>
                </a:solidFill>
              </a:rPr>
              <a:t>Sinn</a:t>
            </a:r>
            <a:r>
              <a:rPr lang="de-DE" sz="2400" dirty="0" smtClean="0"/>
              <a:t> unterstellen und Zutrauen vermitteln</a:t>
            </a:r>
            <a:endParaRPr lang="de-DE" sz="2400" dirty="0"/>
          </a:p>
          <a:p>
            <a:pPr>
              <a:buFont typeface="Wingdings" pitchFamily="2" charset="2"/>
              <a:buNone/>
            </a:pPr>
            <a:r>
              <a:rPr lang="de-DE" sz="2400" dirty="0"/>
              <a:t>		</a:t>
            </a:r>
            <a:r>
              <a:rPr lang="de-DE" sz="2400" dirty="0" smtClean="0"/>
              <a:t>	</a:t>
            </a:r>
            <a:r>
              <a:rPr lang="de-DE" sz="2400" dirty="0" smtClean="0">
                <a:hlinkClick r:id="rId3" action="ppaction://hlinkpres?slideindex=1&amp;slidetitle="/>
              </a:rPr>
              <a:t>Vorschläge</a:t>
            </a:r>
            <a:r>
              <a:rPr lang="de-DE" sz="2400" dirty="0" smtClean="0"/>
              <a:t> aufgreifen, Orientierung  entwickeln</a:t>
            </a:r>
            <a:endParaRPr lang="de-DE" sz="2400" dirty="0"/>
          </a:p>
          <a:p>
            <a:pPr>
              <a:buFont typeface="Wingdings" pitchFamily="2" charset="2"/>
              <a:buNone/>
            </a:pPr>
            <a:r>
              <a:rPr lang="de-DE" sz="2400" dirty="0"/>
              <a:t>		     </a:t>
            </a:r>
            <a:r>
              <a:rPr lang="de-DE" sz="2400" dirty="0" smtClean="0"/>
              <a:t>		</a:t>
            </a:r>
            <a:r>
              <a:rPr lang="de-DE" sz="2400" dirty="0" smtClean="0">
                <a:hlinkClick r:id="rId4" action="ppaction://hlinkpres?slideindex=1&amp;slidetitle="/>
              </a:rPr>
              <a:t>Andere </a:t>
            </a:r>
            <a:r>
              <a:rPr lang="de-DE" sz="2400" dirty="0"/>
              <a:t>Sprachen </a:t>
            </a:r>
            <a:r>
              <a:rPr lang="de-DE" sz="2400" dirty="0" smtClean="0"/>
              <a:t>herbeiholen, bearbeiten</a:t>
            </a:r>
            <a:endParaRPr lang="de-DE" sz="2400" dirty="0"/>
          </a:p>
          <a:p>
            <a:pPr marL="0" indent="0">
              <a:buNone/>
            </a:pPr>
            <a:r>
              <a:rPr lang="de-DE" sz="2400" dirty="0"/>
              <a:t>a</a:t>
            </a:r>
            <a:r>
              <a:rPr lang="de-DE" sz="2400" dirty="0" smtClean="0"/>
              <a:t>n Wörtern und kleinen Texten</a:t>
            </a:r>
          </a:p>
          <a:p>
            <a:pPr marL="0" indent="0">
              <a:buNone/>
            </a:pPr>
            <a:r>
              <a:rPr lang="de-DE" sz="2400" dirty="0"/>
              <a:t>a</a:t>
            </a:r>
            <a:r>
              <a:rPr lang="de-DE" sz="2400" dirty="0" smtClean="0"/>
              <a:t>n Schriften und Zahlen</a:t>
            </a:r>
          </a:p>
          <a:p>
            <a:pPr marL="0" indent="0">
              <a:buNone/>
            </a:pPr>
            <a:r>
              <a:rPr lang="de-DE" sz="2400" dirty="0"/>
              <a:t>a</a:t>
            </a:r>
            <a:r>
              <a:rPr lang="de-DE" sz="2400" dirty="0" smtClean="0"/>
              <a:t>m körpersprachlichen, </a:t>
            </a:r>
            <a:br>
              <a:rPr lang="de-DE" sz="2400" dirty="0" smtClean="0"/>
            </a:br>
            <a:r>
              <a:rPr lang="de-DE" sz="2400" dirty="0" smtClean="0"/>
              <a:t>nonverbalen Ausdruck,</a:t>
            </a:r>
          </a:p>
          <a:p>
            <a:pPr marL="0" indent="0">
              <a:buNone/>
            </a:pPr>
            <a:r>
              <a:rPr lang="de-DE" sz="2400" dirty="0"/>
              <a:t>a</a:t>
            </a:r>
            <a:r>
              <a:rPr lang="de-DE" sz="2400" dirty="0" smtClean="0"/>
              <a:t>n philosophischen </a:t>
            </a:r>
            <a:br>
              <a:rPr lang="de-DE" sz="2400" dirty="0" smtClean="0"/>
            </a:br>
            <a:r>
              <a:rPr lang="de-DE" sz="2400" dirty="0" smtClean="0"/>
              <a:t>Überlegungen</a:t>
            </a:r>
            <a:endParaRPr lang="de-DE" sz="2400" dirty="0"/>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14</a:t>
            </a:fld>
            <a:endParaRPr lang="de-DE"/>
          </a:p>
        </p:txBody>
      </p:sp>
      <p:pic>
        <p:nvPicPr>
          <p:cNvPr id="7" name="Bild 129" descr="Grieche"/>
          <p:cNvPicPr/>
          <p:nvPr/>
        </p:nvPicPr>
        <p:blipFill>
          <a:blip r:embed="rId5" cstate="print"/>
          <a:srcRect/>
          <a:stretch>
            <a:fillRect/>
          </a:stretch>
        </p:blipFill>
        <p:spPr bwMode="auto">
          <a:xfrm rot="20956995">
            <a:off x="5162872" y="3895396"/>
            <a:ext cx="3657600" cy="2028825"/>
          </a:xfrm>
          <a:prstGeom prst="rect">
            <a:avLst/>
          </a:prstGeom>
          <a:noFill/>
          <a:ln w="9525">
            <a:noFill/>
            <a:miter lim="800000"/>
            <a:headEnd/>
            <a:tailEnd/>
          </a:ln>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92640">
            <a:off x="4355976" y="4514071"/>
            <a:ext cx="525658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8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wipe(down)">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a:solidFill>
            <a:srgbClr val="FFFF00"/>
          </a:solidFill>
        </p:spPr>
        <p:txBody>
          <a:bodyPr>
            <a:normAutofit/>
          </a:bodyPr>
          <a:lstStyle/>
          <a:p>
            <a:r>
              <a:rPr lang="de-DE" sz="2800" dirty="0" smtClean="0">
                <a:solidFill>
                  <a:srgbClr val="0000FF"/>
                </a:solidFill>
                <a:latin typeface="Forte" pitchFamily="66" charset="0"/>
              </a:rPr>
              <a:t>Vorschlag </a:t>
            </a:r>
            <a:r>
              <a:rPr lang="de-DE" sz="2800" dirty="0" smtClean="0">
                <a:solidFill>
                  <a:srgbClr val="0000FF"/>
                </a:solidFill>
                <a:latin typeface="Comic Sans MS" pitchFamily="66" charset="0"/>
              </a:rPr>
              <a:t>Wörter vergleichen</a:t>
            </a:r>
            <a:endParaRPr lang="de-DE" sz="2800" dirty="0">
              <a:solidFill>
                <a:srgbClr val="0000FF"/>
              </a:solidFill>
              <a:latin typeface="Comic Sans MS" pitchFamily="66" charset="0"/>
            </a:endParaRPr>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15</a:t>
            </a:fld>
            <a:endParaRPr lang="de-DE"/>
          </a:p>
        </p:txBody>
      </p:sp>
      <p:sp>
        <p:nvSpPr>
          <p:cNvPr id="6" name="Rectangle 3"/>
          <p:cNvSpPr>
            <a:spLocks noGrp="1" noChangeArrowheads="1"/>
          </p:cNvSpPr>
          <p:nvPr>
            <p:ph idx="1"/>
          </p:nvPr>
        </p:nvSpPr>
        <p:spPr>
          <a:xfrm>
            <a:off x="457200" y="1268413"/>
            <a:ext cx="8229600" cy="4857750"/>
          </a:xfrm>
          <a:solidFill>
            <a:schemeClr val="tx2">
              <a:lumMod val="20000"/>
              <a:lumOff val="80000"/>
            </a:schemeClr>
          </a:solidFill>
        </p:spPr>
        <p:txBody>
          <a:bodyPr/>
          <a:lstStyle/>
          <a:p>
            <a:pPr algn="just">
              <a:buFont typeface="Wingdings" pitchFamily="2" charset="2"/>
              <a:buNone/>
            </a:pPr>
            <a:r>
              <a:rPr lang="de-DE" sz="2400" dirty="0">
                <a:latin typeface="Comic Sans MS" pitchFamily="66" charset="0"/>
                <a:cs typeface="Times New Roman" pitchFamily="18" charset="0"/>
              </a:rPr>
              <a:t>dt. 		Maus			Ratte</a:t>
            </a:r>
          </a:p>
          <a:p>
            <a:pPr algn="just">
              <a:buFont typeface="Wingdings" pitchFamily="2" charset="2"/>
              <a:buNone/>
            </a:pPr>
            <a:r>
              <a:rPr lang="de-DE" sz="2400" dirty="0" err="1">
                <a:latin typeface="Comic Sans MS" pitchFamily="66" charset="0"/>
                <a:cs typeface="Times New Roman" pitchFamily="18" charset="0"/>
              </a:rPr>
              <a:t>sp</a:t>
            </a: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ratón</a:t>
            </a: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rata</a:t>
            </a:r>
            <a:endParaRPr lang="de-DE" sz="2400" dirty="0">
              <a:latin typeface="Comic Sans MS" pitchFamily="66" charset="0"/>
              <a:cs typeface="Times New Roman" pitchFamily="18" charset="0"/>
            </a:endParaRPr>
          </a:p>
          <a:p>
            <a:pPr algn="just">
              <a:buFont typeface="Wingdings" pitchFamily="2" charset="2"/>
              <a:buNone/>
            </a:pPr>
            <a:r>
              <a:rPr lang="de-DE" sz="2400" dirty="0" err="1">
                <a:latin typeface="Comic Sans MS" pitchFamily="66" charset="0"/>
                <a:cs typeface="Times New Roman" pitchFamily="18" charset="0"/>
              </a:rPr>
              <a:t>catalan</a:t>
            </a: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ratolí</a:t>
            </a: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rata</a:t>
            </a:r>
            <a:endParaRPr lang="de-DE" sz="2400" dirty="0">
              <a:latin typeface="Comic Sans MS" pitchFamily="66" charset="0"/>
              <a:cs typeface="Times New Roman" pitchFamily="18" charset="0"/>
            </a:endParaRPr>
          </a:p>
          <a:p>
            <a:pPr algn="just">
              <a:buFont typeface="Wingdings" pitchFamily="2" charset="2"/>
              <a:buNone/>
            </a:pPr>
            <a:r>
              <a:rPr lang="de-DE" sz="2400" dirty="0">
                <a:latin typeface="Comic Sans MS" pitchFamily="66" charset="0"/>
                <a:cs typeface="Times New Roman" pitchFamily="18" charset="0"/>
              </a:rPr>
              <a:t>it. 		</a:t>
            </a:r>
            <a:r>
              <a:rPr lang="de-DE" sz="2400" dirty="0" err="1" smtClean="0">
                <a:latin typeface="Comic Sans MS" pitchFamily="66" charset="0"/>
                <a:cs typeface="Times New Roman" pitchFamily="18" charset="0"/>
              </a:rPr>
              <a:t>topo</a:t>
            </a: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topo</a:t>
            </a:r>
            <a:r>
              <a:rPr lang="de-DE" sz="2400" dirty="0">
                <a:latin typeface="Comic Sans MS" pitchFamily="66" charset="0"/>
                <a:cs typeface="Times New Roman" pitchFamily="18" charset="0"/>
              </a:rPr>
              <a:t> / </a:t>
            </a:r>
            <a:r>
              <a:rPr lang="de-DE" sz="2400" dirty="0" err="1">
                <a:latin typeface="Comic Sans MS" pitchFamily="66" charset="0"/>
                <a:cs typeface="Times New Roman" pitchFamily="18" charset="0"/>
              </a:rPr>
              <a:t>ratto</a:t>
            </a:r>
            <a:endParaRPr lang="de-DE" sz="2400" dirty="0">
              <a:latin typeface="Comic Sans MS" pitchFamily="66" charset="0"/>
              <a:cs typeface="Times New Roman" pitchFamily="18" charset="0"/>
            </a:endParaRPr>
          </a:p>
          <a:p>
            <a:pPr algn="just">
              <a:buFont typeface="Wingdings" pitchFamily="2" charset="2"/>
              <a:buNone/>
            </a:pP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topolino</a:t>
            </a:r>
            <a:endParaRPr lang="de-DE" sz="2400" dirty="0">
              <a:latin typeface="Comic Sans MS" pitchFamily="66" charset="0"/>
              <a:cs typeface="Times New Roman" pitchFamily="18" charset="0"/>
            </a:endParaRPr>
          </a:p>
          <a:p>
            <a:pPr algn="just">
              <a:buFont typeface="Wingdings" pitchFamily="2" charset="2"/>
              <a:buNone/>
            </a:pPr>
            <a:r>
              <a:rPr lang="de-DE" sz="2400" dirty="0" err="1">
                <a:latin typeface="Comic Sans MS" pitchFamily="66" charset="0"/>
                <a:cs typeface="Times New Roman" pitchFamily="18" charset="0"/>
              </a:rPr>
              <a:t>tk</a:t>
            </a: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sican</a:t>
            </a:r>
            <a:r>
              <a:rPr lang="de-DE" sz="2400" dirty="0">
                <a:latin typeface="Comic Sans MS" pitchFamily="66" charset="0"/>
                <a:cs typeface="Times New Roman" pitchFamily="18" charset="0"/>
              </a:rPr>
              <a:t> / </a:t>
            </a:r>
            <a:r>
              <a:rPr lang="de-DE" sz="2400" dirty="0" err="1">
                <a:latin typeface="Comic Sans MS" pitchFamily="66" charset="0"/>
                <a:cs typeface="Times New Roman" pitchFamily="18" charset="0"/>
              </a:rPr>
              <a:t>fare</a:t>
            </a: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sican</a:t>
            </a:r>
            <a:endParaRPr lang="de-DE" sz="2400" dirty="0">
              <a:latin typeface="Comic Sans MS" pitchFamily="66" charset="0"/>
              <a:cs typeface="Times New Roman" pitchFamily="18" charset="0"/>
            </a:endParaRPr>
          </a:p>
          <a:p>
            <a:pPr algn="just">
              <a:buFont typeface="Wingdings" pitchFamily="2" charset="2"/>
              <a:buNone/>
            </a:pPr>
            <a:r>
              <a:rPr lang="de-DE" sz="2400" dirty="0" err="1">
                <a:latin typeface="Comic Sans MS" pitchFamily="66" charset="0"/>
                <a:cs typeface="Times New Roman" pitchFamily="18" charset="0"/>
              </a:rPr>
              <a:t>ung</a:t>
            </a: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egér</a:t>
            </a: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patkány</a:t>
            </a:r>
            <a:endParaRPr lang="de-DE" sz="2400" dirty="0">
              <a:latin typeface="Comic Sans MS" pitchFamily="66" charset="0"/>
              <a:cs typeface="Times New Roman" pitchFamily="18" charset="0"/>
            </a:endParaRPr>
          </a:p>
          <a:p>
            <a:pPr algn="just">
              <a:buFont typeface="Wingdings" pitchFamily="2" charset="2"/>
              <a:buNone/>
            </a:pPr>
            <a:r>
              <a:rPr lang="de-DE" sz="2400" dirty="0" err="1">
                <a:latin typeface="Comic Sans MS" pitchFamily="66" charset="0"/>
                <a:cs typeface="Times New Roman" pitchFamily="18" charset="0"/>
              </a:rPr>
              <a:t>griech</a:t>
            </a:r>
            <a:r>
              <a:rPr lang="de-DE" sz="2400" dirty="0">
                <a:latin typeface="Comic Sans MS" pitchFamily="66" charset="0"/>
                <a:cs typeface="Times New Roman" pitchFamily="18" charset="0"/>
              </a:rPr>
              <a:t>.	</a:t>
            </a:r>
            <a:r>
              <a:rPr lang="de-DE" sz="2400" dirty="0" err="1">
                <a:latin typeface="Symbol" pitchFamily="18" charset="2"/>
                <a:cs typeface="Times New Roman" pitchFamily="18" charset="0"/>
              </a:rPr>
              <a:t>pontiki</a:t>
            </a:r>
            <a:r>
              <a:rPr lang="de-DE" sz="2400" dirty="0">
                <a:latin typeface="Symbol" pitchFamily="18" charset="2"/>
                <a:cs typeface="Times New Roman" pitchFamily="18" charset="0"/>
              </a:rPr>
              <a:t> / </a:t>
            </a:r>
            <a:r>
              <a:rPr lang="de-DE" sz="2400" dirty="0" err="1">
                <a:latin typeface="Symbol" pitchFamily="18" charset="2"/>
                <a:cs typeface="Times New Roman" pitchFamily="18" charset="0"/>
              </a:rPr>
              <a:t>pontikos</a:t>
            </a:r>
            <a:r>
              <a:rPr lang="de-DE" sz="2400" dirty="0">
                <a:latin typeface="Symbol" pitchFamily="18" charset="2"/>
                <a:cs typeface="Times New Roman" pitchFamily="18" charset="0"/>
              </a:rPr>
              <a:t>	</a:t>
            </a:r>
            <a:r>
              <a:rPr lang="de-DE" sz="2400" dirty="0" err="1">
                <a:latin typeface="Symbol" pitchFamily="18" charset="2"/>
                <a:cs typeface="Times New Roman" pitchFamily="18" charset="0"/>
              </a:rPr>
              <a:t>megalos</a:t>
            </a:r>
            <a:r>
              <a:rPr lang="de-DE" sz="2400" dirty="0">
                <a:latin typeface="Symbol" pitchFamily="18" charset="2"/>
                <a:cs typeface="Times New Roman" pitchFamily="18" charset="0"/>
              </a:rPr>
              <a:t> </a:t>
            </a:r>
            <a:r>
              <a:rPr lang="de-DE" sz="2400" dirty="0" err="1">
                <a:latin typeface="Symbol" pitchFamily="18" charset="2"/>
                <a:cs typeface="Times New Roman" pitchFamily="18" charset="0"/>
              </a:rPr>
              <a:t>pontikos</a:t>
            </a:r>
            <a:endParaRPr lang="de-DE" sz="2400" dirty="0">
              <a:latin typeface="Symbol" pitchFamily="18" charset="2"/>
              <a:cs typeface="Times New Roman" pitchFamily="18" charset="0"/>
            </a:endParaRPr>
          </a:p>
          <a:p>
            <a:pPr>
              <a:buFont typeface="Wingdings" pitchFamily="2" charset="2"/>
              <a:buNone/>
            </a:pP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pontíki</a:t>
            </a:r>
            <a:r>
              <a:rPr lang="de-DE" sz="2400" dirty="0">
                <a:latin typeface="Comic Sans MS" pitchFamily="66" charset="0"/>
                <a:cs typeface="Times New Roman" pitchFamily="18" charset="0"/>
              </a:rPr>
              <a:t> / </a:t>
            </a:r>
            <a:r>
              <a:rPr lang="de-DE" sz="2400" dirty="0" err="1">
                <a:latin typeface="Comic Sans MS" pitchFamily="66" charset="0"/>
                <a:cs typeface="Times New Roman" pitchFamily="18" charset="0"/>
              </a:rPr>
              <a:t>pontikós</a:t>
            </a: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megálos</a:t>
            </a:r>
            <a:r>
              <a:rPr lang="de-DE" sz="2400" dirty="0">
                <a:latin typeface="Comic Sans MS" pitchFamily="66" charset="0"/>
                <a:cs typeface="Times New Roman" pitchFamily="18" charset="0"/>
              </a:rPr>
              <a:t> </a:t>
            </a:r>
            <a:r>
              <a:rPr lang="de-DE" sz="2400" dirty="0" err="1">
                <a:latin typeface="Comic Sans MS" pitchFamily="66" charset="0"/>
                <a:cs typeface="Times New Roman" pitchFamily="18" charset="0"/>
              </a:rPr>
              <a:t>pontikós</a:t>
            </a:r>
            <a:endParaRPr lang="de-DE" sz="2400" dirty="0">
              <a:latin typeface="Comic Sans MS" pitchFamily="66" charset="0"/>
              <a:cs typeface="Times New Roman" pitchFamily="18" charset="0"/>
            </a:endParaRPr>
          </a:p>
          <a:p>
            <a:pPr>
              <a:buFont typeface="Wingdings" pitchFamily="2" charset="2"/>
              <a:buNone/>
            </a:pPr>
            <a:endParaRPr lang="de-DE" sz="2400" dirty="0">
              <a:latin typeface="Comic Sans MS" pitchFamily="66" charset="0"/>
            </a:endParaRPr>
          </a:p>
          <a:p>
            <a:pPr>
              <a:buFont typeface="Wingdings" pitchFamily="2" charset="2"/>
              <a:buNone/>
            </a:pPr>
            <a:endParaRPr lang="de-DE" sz="2800" dirty="0"/>
          </a:p>
        </p:txBody>
      </p:sp>
    </p:spTree>
    <p:extLst>
      <p:ext uri="{BB962C8B-B14F-4D97-AF65-F5344CB8AC3E}">
        <p14:creationId xmlns:p14="http://schemas.microsoft.com/office/powerpoint/2010/main" val="17971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out)">
                                      <p:cBhvr>
                                        <p:cTn id="7" dur="500"/>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out)">
                                      <p:cBhvr>
                                        <p:cTn id="12" dur="500"/>
                                        <p:tgtEl>
                                          <p:spTgt spid="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out)">
                                      <p:cBhvr>
                                        <p:cTn id="17" dur="500"/>
                                        <p:tgtEl>
                                          <p:spTgt spid="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out)">
                                      <p:cBhvr>
                                        <p:cTn id="22" dur="500"/>
                                        <p:tgtEl>
                                          <p:spTgt spid="6">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out)">
                                      <p:cBhvr>
                                        <p:cTn id="27" dur="500"/>
                                        <p:tgtEl>
                                          <p:spTgt spid="6">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out)">
                                      <p:cBhvr>
                                        <p:cTn id="32" dur="500"/>
                                        <p:tgtEl>
                                          <p:spTgt spid="6">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out)">
                                      <p:cBhvr>
                                        <p:cTn id="37" dur="500"/>
                                        <p:tgtEl>
                                          <p:spTgt spid="6">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ox(out)">
                                      <p:cBhvr>
                                        <p:cTn id="42" dur="500"/>
                                        <p:tgtEl>
                                          <p:spTgt spid="6">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ox(out)">
                                      <p:cBhvr>
                                        <p:cTn id="47" dur="500"/>
                                        <p:tgtEl>
                                          <p:spTgt spid="6">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260648"/>
            <a:ext cx="8229600" cy="850106"/>
          </a:xfrm>
          <a:solidFill>
            <a:srgbClr val="FFFF00"/>
          </a:solidFill>
        </p:spPr>
        <p:txBody>
          <a:bodyPr>
            <a:normAutofit/>
          </a:bodyPr>
          <a:lstStyle/>
          <a:p>
            <a:r>
              <a:rPr lang="de-DE" sz="2800" dirty="0" smtClean="0">
                <a:solidFill>
                  <a:srgbClr val="0000FF"/>
                </a:solidFill>
                <a:latin typeface="Forte" pitchFamily="66" charset="0"/>
              </a:rPr>
              <a:t>Sprachen herbeiholen</a:t>
            </a:r>
            <a:endParaRPr lang="de-DE" sz="2800" dirty="0">
              <a:solidFill>
                <a:srgbClr val="0000FF"/>
              </a:solidFill>
              <a:latin typeface="Forte" pitchFamily="66" charset="0"/>
            </a:endParaRPr>
          </a:p>
        </p:txBody>
      </p:sp>
      <p:sp>
        <p:nvSpPr>
          <p:cNvPr id="7" name="Inhaltsplatzhalter 6"/>
          <p:cNvSpPr>
            <a:spLocks noGrp="1"/>
          </p:cNvSpPr>
          <p:nvPr>
            <p:ph sz="half" idx="1"/>
          </p:nvPr>
        </p:nvSpPr>
        <p:spPr>
          <a:xfrm>
            <a:off x="457200" y="1196752"/>
            <a:ext cx="4038600" cy="4929411"/>
          </a:xfrm>
          <a:solidFill>
            <a:schemeClr val="tx2">
              <a:lumMod val="75000"/>
            </a:schemeClr>
          </a:solidFill>
        </p:spPr>
        <p:txBody>
          <a:bodyPr>
            <a:normAutofit fontScale="77500" lnSpcReduction="20000"/>
          </a:bodyPr>
          <a:lstStyle/>
          <a:p>
            <a:pPr algn="just">
              <a:lnSpc>
                <a:spcPct val="90000"/>
              </a:lnSpc>
              <a:buFont typeface="Wingdings" pitchFamily="2" charset="2"/>
              <a:buNone/>
            </a:pPr>
            <a:r>
              <a:rPr lang="de-DE" dirty="0">
                <a:solidFill>
                  <a:schemeClr val="bg1"/>
                </a:solidFill>
              </a:rPr>
              <a:t>Ich spreche Deutsch mit meinen Eltern</a:t>
            </a:r>
          </a:p>
          <a:p>
            <a:pPr>
              <a:lnSpc>
                <a:spcPct val="90000"/>
              </a:lnSpc>
              <a:buFont typeface="Wingdings" pitchFamily="2" charset="2"/>
              <a:buNone/>
            </a:pPr>
            <a:r>
              <a:rPr lang="de-DE" dirty="0" err="1">
                <a:solidFill>
                  <a:schemeClr val="bg1"/>
                </a:solidFill>
              </a:rPr>
              <a:t>Parlo</a:t>
            </a:r>
            <a:r>
              <a:rPr lang="de-DE" dirty="0">
                <a:solidFill>
                  <a:schemeClr val="bg1"/>
                </a:solidFill>
              </a:rPr>
              <a:t> </a:t>
            </a:r>
            <a:r>
              <a:rPr lang="de-DE" dirty="0" err="1">
                <a:solidFill>
                  <a:schemeClr val="bg1"/>
                </a:solidFill>
              </a:rPr>
              <a:t>italiano</a:t>
            </a:r>
            <a:r>
              <a:rPr lang="de-DE" dirty="0">
                <a:solidFill>
                  <a:schemeClr val="bg1"/>
                </a:solidFill>
              </a:rPr>
              <a:t> ai </a:t>
            </a:r>
            <a:r>
              <a:rPr lang="de-DE" dirty="0" err="1">
                <a:solidFill>
                  <a:schemeClr val="bg1"/>
                </a:solidFill>
              </a:rPr>
              <a:t>miei</a:t>
            </a:r>
            <a:r>
              <a:rPr lang="de-DE" dirty="0">
                <a:solidFill>
                  <a:schemeClr val="bg1"/>
                </a:solidFill>
              </a:rPr>
              <a:t> </a:t>
            </a:r>
            <a:r>
              <a:rPr lang="de-DE" dirty="0" err="1">
                <a:solidFill>
                  <a:schemeClr val="bg1"/>
                </a:solidFill>
              </a:rPr>
              <a:t>genitori</a:t>
            </a:r>
            <a:r>
              <a:rPr lang="de-DE" dirty="0">
                <a:solidFill>
                  <a:schemeClr val="bg1"/>
                </a:solidFill>
              </a:rPr>
              <a:t>.	</a:t>
            </a:r>
          </a:p>
          <a:p>
            <a:pPr>
              <a:lnSpc>
                <a:spcPct val="90000"/>
              </a:lnSpc>
              <a:buFont typeface="Wingdings" pitchFamily="2" charset="2"/>
              <a:buNone/>
            </a:pPr>
            <a:r>
              <a:rPr lang="de-DE" dirty="0" err="1">
                <a:solidFill>
                  <a:schemeClr val="bg1"/>
                </a:solidFill>
              </a:rPr>
              <a:t>Eu</a:t>
            </a:r>
            <a:r>
              <a:rPr lang="de-DE" dirty="0">
                <a:solidFill>
                  <a:schemeClr val="bg1"/>
                </a:solidFill>
              </a:rPr>
              <a:t> </a:t>
            </a:r>
            <a:r>
              <a:rPr lang="de-DE" dirty="0" err="1">
                <a:solidFill>
                  <a:schemeClr val="bg1"/>
                </a:solidFill>
              </a:rPr>
              <a:t>vobesc</a:t>
            </a:r>
            <a:r>
              <a:rPr lang="de-DE" dirty="0">
                <a:solidFill>
                  <a:schemeClr val="bg1"/>
                </a:solidFill>
              </a:rPr>
              <a:t> </a:t>
            </a:r>
            <a:r>
              <a:rPr lang="de-DE" dirty="0" err="1">
                <a:solidFill>
                  <a:schemeClr val="bg1"/>
                </a:solidFill>
              </a:rPr>
              <a:t>Romaneste</a:t>
            </a:r>
            <a:r>
              <a:rPr lang="de-DE" dirty="0">
                <a:solidFill>
                  <a:schemeClr val="bg1"/>
                </a:solidFill>
              </a:rPr>
              <a:t> </a:t>
            </a:r>
            <a:r>
              <a:rPr lang="de-DE" dirty="0" err="1">
                <a:solidFill>
                  <a:schemeClr val="bg1"/>
                </a:solidFill>
              </a:rPr>
              <a:t>cu</a:t>
            </a:r>
            <a:r>
              <a:rPr lang="de-DE" dirty="0">
                <a:solidFill>
                  <a:schemeClr val="bg1"/>
                </a:solidFill>
              </a:rPr>
              <a:t> </a:t>
            </a:r>
            <a:r>
              <a:rPr lang="de-DE" dirty="0" err="1">
                <a:solidFill>
                  <a:schemeClr val="bg1"/>
                </a:solidFill>
              </a:rPr>
              <a:t>parentii</a:t>
            </a:r>
            <a:r>
              <a:rPr lang="de-DE" dirty="0">
                <a:solidFill>
                  <a:schemeClr val="bg1"/>
                </a:solidFill>
              </a:rPr>
              <a:t> </a:t>
            </a:r>
            <a:r>
              <a:rPr lang="de-DE" dirty="0" err="1">
                <a:solidFill>
                  <a:schemeClr val="bg1"/>
                </a:solidFill>
              </a:rPr>
              <a:t>mei</a:t>
            </a:r>
            <a:r>
              <a:rPr lang="de-DE" dirty="0">
                <a:solidFill>
                  <a:schemeClr val="bg1"/>
                </a:solidFill>
              </a:rPr>
              <a:t>.	</a:t>
            </a:r>
          </a:p>
          <a:p>
            <a:pPr>
              <a:lnSpc>
                <a:spcPct val="90000"/>
              </a:lnSpc>
              <a:buFont typeface="Wingdings" pitchFamily="2" charset="2"/>
              <a:buNone/>
            </a:pPr>
            <a:r>
              <a:rPr lang="de-DE" dirty="0" err="1">
                <a:solidFill>
                  <a:schemeClr val="bg1"/>
                </a:solidFill>
              </a:rPr>
              <a:t>Eu</a:t>
            </a:r>
            <a:r>
              <a:rPr lang="de-DE" dirty="0">
                <a:solidFill>
                  <a:schemeClr val="bg1"/>
                </a:solidFill>
              </a:rPr>
              <a:t> </a:t>
            </a:r>
            <a:r>
              <a:rPr lang="de-DE" dirty="0" err="1">
                <a:solidFill>
                  <a:schemeClr val="bg1"/>
                </a:solidFill>
              </a:rPr>
              <a:t>falo</a:t>
            </a:r>
            <a:r>
              <a:rPr lang="de-DE" dirty="0">
                <a:solidFill>
                  <a:schemeClr val="bg1"/>
                </a:solidFill>
              </a:rPr>
              <a:t> </a:t>
            </a:r>
            <a:r>
              <a:rPr lang="de-DE" dirty="0" err="1">
                <a:solidFill>
                  <a:schemeClr val="bg1"/>
                </a:solidFill>
              </a:rPr>
              <a:t>português</a:t>
            </a:r>
            <a:r>
              <a:rPr lang="de-DE" dirty="0">
                <a:solidFill>
                  <a:schemeClr val="bg1"/>
                </a:solidFill>
              </a:rPr>
              <a:t> </a:t>
            </a:r>
            <a:r>
              <a:rPr lang="de-DE" dirty="0" err="1">
                <a:solidFill>
                  <a:schemeClr val="bg1"/>
                </a:solidFill>
              </a:rPr>
              <a:t>com</a:t>
            </a:r>
            <a:r>
              <a:rPr lang="de-DE" dirty="0">
                <a:solidFill>
                  <a:schemeClr val="bg1"/>
                </a:solidFill>
              </a:rPr>
              <a:t> </a:t>
            </a:r>
            <a:r>
              <a:rPr lang="de-DE" dirty="0" err="1">
                <a:solidFill>
                  <a:schemeClr val="bg1"/>
                </a:solidFill>
              </a:rPr>
              <a:t>os</a:t>
            </a:r>
            <a:r>
              <a:rPr lang="de-DE" dirty="0">
                <a:solidFill>
                  <a:schemeClr val="bg1"/>
                </a:solidFill>
              </a:rPr>
              <a:t> </a:t>
            </a:r>
            <a:r>
              <a:rPr lang="de-DE" dirty="0" err="1">
                <a:solidFill>
                  <a:schemeClr val="bg1"/>
                </a:solidFill>
              </a:rPr>
              <a:t>meus</a:t>
            </a:r>
            <a:r>
              <a:rPr lang="de-DE" dirty="0">
                <a:solidFill>
                  <a:schemeClr val="bg1"/>
                </a:solidFill>
              </a:rPr>
              <a:t> </a:t>
            </a:r>
            <a:r>
              <a:rPr lang="de-DE" dirty="0" err="1">
                <a:solidFill>
                  <a:schemeClr val="bg1"/>
                </a:solidFill>
              </a:rPr>
              <a:t>pais</a:t>
            </a:r>
            <a:r>
              <a:rPr lang="de-DE" dirty="0">
                <a:solidFill>
                  <a:schemeClr val="bg1"/>
                </a:solidFill>
              </a:rPr>
              <a:t>.</a:t>
            </a:r>
          </a:p>
          <a:p>
            <a:pPr>
              <a:lnSpc>
                <a:spcPct val="90000"/>
              </a:lnSpc>
              <a:buFont typeface="Wingdings" pitchFamily="2" charset="2"/>
              <a:buNone/>
            </a:pPr>
            <a:r>
              <a:rPr lang="de-DE" dirty="0" err="1">
                <a:solidFill>
                  <a:schemeClr val="bg1"/>
                </a:solidFill>
              </a:rPr>
              <a:t>Ik</a:t>
            </a:r>
            <a:r>
              <a:rPr lang="de-DE" dirty="0">
                <a:solidFill>
                  <a:schemeClr val="bg1"/>
                </a:solidFill>
              </a:rPr>
              <a:t> </a:t>
            </a:r>
            <a:r>
              <a:rPr lang="de-DE" dirty="0" err="1">
                <a:solidFill>
                  <a:schemeClr val="bg1"/>
                </a:solidFill>
              </a:rPr>
              <a:t>spreek</a:t>
            </a:r>
            <a:r>
              <a:rPr lang="de-DE" dirty="0">
                <a:solidFill>
                  <a:schemeClr val="bg1"/>
                </a:solidFill>
              </a:rPr>
              <a:t> </a:t>
            </a:r>
            <a:r>
              <a:rPr lang="de-DE" dirty="0" err="1">
                <a:solidFill>
                  <a:schemeClr val="bg1"/>
                </a:solidFill>
              </a:rPr>
              <a:t>Nederlands</a:t>
            </a:r>
            <a:r>
              <a:rPr lang="de-DE" dirty="0">
                <a:solidFill>
                  <a:schemeClr val="bg1"/>
                </a:solidFill>
              </a:rPr>
              <a:t> </a:t>
            </a:r>
            <a:r>
              <a:rPr lang="de-DE" dirty="0" err="1">
                <a:solidFill>
                  <a:schemeClr val="bg1"/>
                </a:solidFill>
              </a:rPr>
              <a:t>met</a:t>
            </a:r>
            <a:r>
              <a:rPr lang="de-DE" dirty="0">
                <a:solidFill>
                  <a:schemeClr val="bg1"/>
                </a:solidFill>
              </a:rPr>
              <a:t> </a:t>
            </a:r>
            <a:r>
              <a:rPr lang="de-DE" dirty="0" err="1">
                <a:solidFill>
                  <a:schemeClr val="bg1"/>
                </a:solidFill>
              </a:rPr>
              <a:t>mijn</a:t>
            </a:r>
            <a:r>
              <a:rPr lang="de-DE" dirty="0">
                <a:solidFill>
                  <a:schemeClr val="bg1"/>
                </a:solidFill>
              </a:rPr>
              <a:t> </a:t>
            </a:r>
            <a:r>
              <a:rPr lang="de-DE" dirty="0" err="1">
                <a:solidFill>
                  <a:schemeClr val="bg1"/>
                </a:solidFill>
              </a:rPr>
              <a:t>ouders</a:t>
            </a:r>
            <a:r>
              <a:rPr lang="de-DE" dirty="0">
                <a:solidFill>
                  <a:schemeClr val="bg1"/>
                </a:solidFill>
              </a:rPr>
              <a:t>.</a:t>
            </a:r>
          </a:p>
          <a:p>
            <a:pPr>
              <a:lnSpc>
                <a:spcPct val="90000"/>
              </a:lnSpc>
              <a:buFont typeface="Wingdings" pitchFamily="2" charset="2"/>
              <a:buNone/>
            </a:pPr>
            <a:r>
              <a:rPr lang="de-DE" dirty="0">
                <a:solidFill>
                  <a:schemeClr val="bg1"/>
                </a:solidFill>
              </a:rPr>
              <a:t>(</a:t>
            </a:r>
            <a:r>
              <a:rPr lang="de-DE" dirty="0" err="1">
                <a:solidFill>
                  <a:schemeClr val="bg1"/>
                </a:solidFill>
              </a:rPr>
              <a:t>Yo</a:t>
            </a:r>
            <a:r>
              <a:rPr lang="de-DE" dirty="0">
                <a:solidFill>
                  <a:schemeClr val="bg1"/>
                </a:solidFill>
              </a:rPr>
              <a:t>) </a:t>
            </a:r>
            <a:r>
              <a:rPr lang="de-DE" dirty="0" err="1">
                <a:solidFill>
                  <a:schemeClr val="bg1"/>
                </a:solidFill>
              </a:rPr>
              <a:t>Hablo</a:t>
            </a:r>
            <a:r>
              <a:rPr lang="de-DE" dirty="0">
                <a:solidFill>
                  <a:schemeClr val="bg1"/>
                </a:solidFill>
              </a:rPr>
              <a:t> </a:t>
            </a:r>
            <a:r>
              <a:rPr lang="de-DE" dirty="0" err="1">
                <a:solidFill>
                  <a:schemeClr val="bg1"/>
                </a:solidFill>
              </a:rPr>
              <a:t>espanol</a:t>
            </a:r>
            <a:r>
              <a:rPr lang="de-DE" dirty="0">
                <a:solidFill>
                  <a:schemeClr val="bg1"/>
                </a:solidFill>
              </a:rPr>
              <a:t> </a:t>
            </a:r>
            <a:r>
              <a:rPr lang="de-DE" dirty="0" err="1">
                <a:solidFill>
                  <a:schemeClr val="bg1"/>
                </a:solidFill>
              </a:rPr>
              <a:t>con</a:t>
            </a:r>
            <a:r>
              <a:rPr lang="de-DE" dirty="0">
                <a:solidFill>
                  <a:schemeClr val="bg1"/>
                </a:solidFill>
              </a:rPr>
              <a:t> </a:t>
            </a:r>
            <a:r>
              <a:rPr lang="de-DE" dirty="0" err="1">
                <a:solidFill>
                  <a:schemeClr val="bg1"/>
                </a:solidFill>
              </a:rPr>
              <a:t>mis</a:t>
            </a:r>
            <a:r>
              <a:rPr lang="de-DE" dirty="0">
                <a:solidFill>
                  <a:schemeClr val="bg1"/>
                </a:solidFill>
              </a:rPr>
              <a:t> </a:t>
            </a:r>
            <a:r>
              <a:rPr lang="de-DE" dirty="0" err="1">
                <a:solidFill>
                  <a:schemeClr val="bg1"/>
                </a:solidFill>
              </a:rPr>
              <a:t>padres</a:t>
            </a:r>
            <a:r>
              <a:rPr lang="de-DE" dirty="0">
                <a:solidFill>
                  <a:schemeClr val="bg1"/>
                </a:solidFill>
              </a:rPr>
              <a:t>.</a:t>
            </a:r>
          </a:p>
          <a:p>
            <a:pPr>
              <a:lnSpc>
                <a:spcPct val="90000"/>
              </a:lnSpc>
              <a:buFont typeface="Wingdings" pitchFamily="2" charset="2"/>
              <a:buNone/>
            </a:pPr>
            <a:r>
              <a:rPr lang="de-DE" dirty="0">
                <a:solidFill>
                  <a:schemeClr val="bg1"/>
                </a:solidFill>
              </a:rPr>
              <a:t>(</a:t>
            </a:r>
            <a:r>
              <a:rPr lang="de-DE" dirty="0" err="1">
                <a:solidFill>
                  <a:schemeClr val="bg1"/>
                </a:solidFill>
              </a:rPr>
              <a:t>Io</a:t>
            </a:r>
            <a:r>
              <a:rPr lang="de-DE" dirty="0">
                <a:solidFill>
                  <a:schemeClr val="bg1"/>
                </a:solidFill>
              </a:rPr>
              <a:t>) </a:t>
            </a:r>
            <a:r>
              <a:rPr lang="de-DE" dirty="0" err="1">
                <a:solidFill>
                  <a:schemeClr val="bg1"/>
                </a:solidFill>
              </a:rPr>
              <a:t>Parlo</a:t>
            </a:r>
            <a:r>
              <a:rPr lang="de-DE" dirty="0">
                <a:solidFill>
                  <a:schemeClr val="bg1"/>
                </a:solidFill>
              </a:rPr>
              <a:t> </a:t>
            </a:r>
            <a:r>
              <a:rPr lang="de-DE" dirty="0" err="1">
                <a:solidFill>
                  <a:schemeClr val="bg1"/>
                </a:solidFill>
              </a:rPr>
              <a:t>català</a:t>
            </a:r>
            <a:r>
              <a:rPr lang="de-DE" dirty="0">
                <a:solidFill>
                  <a:schemeClr val="bg1"/>
                </a:solidFill>
              </a:rPr>
              <a:t> </a:t>
            </a:r>
            <a:r>
              <a:rPr lang="de-DE" dirty="0" err="1">
                <a:solidFill>
                  <a:schemeClr val="bg1"/>
                </a:solidFill>
              </a:rPr>
              <a:t>amb</a:t>
            </a:r>
            <a:r>
              <a:rPr lang="de-DE" dirty="0">
                <a:solidFill>
                  <a:schemeClr val="bg1"/>
                </a:solidFill>
              </a:rPr>
              <a:t> </a:t>
            </a:r>
            <a:r>
              <a:rPr lang="de-DE" dirty="0" err="1">
                <a:solidFill>
                  <a:schemeClr val="bg1"/>
                </a:solidFill>
              </a:rPr>
              <a:t>els</a:t>
            </a:r>
            <a:r>
              <a:rPr lang="de-DE" dirty="0">
                <a:solidFill>
                  <a:schemeClr val="bg1"/>
                </a:solidFill>
              </a:rPr>
              <a:t> </a:t>
            </a:r>
            <a:r>
              <a:rPr lang="de-DE" dirty="0" err="1">
                <a:solidFill>
                  <a:schemeClr val="bg1"/>
                </a:solidFill>
              </a:rPr>
              <a:t>meus</a:t>
            </a:r>
            <a:r>
              <a:rPr lang="de-DE" dirty="0">
                <a:solidFill>
                  <a:schemeClr val="bg1"/>
                </a:solidFill>
              </a:rPr>
              <a:t> </a:t>
            </a:r>
            <a:r>
              <a:rPr lang="de-DE" dirty="0" err="1">
                <a:solidFill>
                  <a:schemeClr val="bg1"/>
                </a:solidFill>
              </a:rPr>
              <a:t>pares</a:t>
            </a:r>
            <a:r>
              <a:rPr lang="de-DE" dirty="0">
                <a:solidFill>
                  <a:schemeClr val="bg1"/>
                </a:solidFill>
              </a:rPr>
              <a:t>.</a:t>
            </a:r>
          </a:p>
          <a:p>
            <a:pPr>
              <a:lnSpc>
                <a:spcPct val="90000"/>
              </a:lnSpc>
              <a:buFont typeface="Wingdings" pitchFamily="2" charset="2"/>
              <a:buNone/>
            </a:pPr>
            <a:r>
              <a:rPr lang="de-DE" dirty="0" err="1">
                <a:solidFill>
                  <a:schemeClr val="bg1"/>
                </a:solidFill>
              </a:rPr>
              <a:t>Jeg</a:t>
            </a:r>
            <a:r>
              <a:rPr lang="de-DE" dirty="0">
                <a:solidFill>
                  <a:schemeClr val="bg1"/>
                </a:solidFill>
              </a:rPr>
              <a:t> </a:t>
            </a:r>
            <a:r>
              <a:rPr lang="de-DE" dirty="0" err="1">
                <a:solidFill>
                  <a:schemeClr val="bg1"/>
                </a:solidFill>
              </a:rPr>
              <a:t>taler</a:t>
            </a:r>
            <a:r>
              <a:rPr lang="de-DE" dirty="0">
                <a:solidFill>
                  <a:schemeClr val="bg1"/>
                </a:solidFill>
              </a:rPr>
              <a:t> </a:t>
            </a:r>
            <a:r>
              <a:rPr lang="de-DE" dirty="0" err="1">
                <a:solidFill>
                  <a:schemeClr val="bg1"/>
                </a:solidFill>
              </a:rPr>
              <a:t>dansk</a:t>
            </a:r>
            <a:r>
              <a:rPr lang="de-DE" dirty="0">
                <a:solidFill>
                  <a:schemeClr val="bg1"/>
                </a:solidFill>
              </a:rPr>
              <a:t> </a:t>
            </a:r>
            <a:r>
              <a:rPr lang="de-DE" dirty="0" err="1">
                <a:solidFill>
                  <a:schemeClr val="bg1"/>
                </a:solidFill>
              </a:rPr>
              <a:t>med</a:t>
            </a:r>
            <a:r>
              <a:rPr lang="de-DE" dirty="0">
                <a:solidFill>
                  <a:schemeClr val="bg1"/>
                </a:solidFill>
              </a:rPr>
              <a:t> </a:t>
            </a:r>
            <a:r>
              <a:rPr lang="de-DE" dirty="0" err="1">
                <a:solidFill>
                  <a:schemeClr val="bg1"/>
                </a:solidFill>
              </a:rPr>
              <a:t>mine</a:t>
            </a:r>
            <a:r>
              <a:rPr lang="de-DE" dirty="0">
                <a:solidFill>
                  <a:schemeClr val="bg1"/>
                </a:solidFill>
              </a:rPr>
              <a:t> </a:t>
            </a:r>
            <a:r>
              <a:rPr lang="de-DE" dirty="0" err="1">
                <a:solidFill>
                  <a:schemeClr val="bg1"/>
                </a:solidFill>
              </a:rPr>
              <a:t>foraldre</a:t>
            </a:r>
            <a:r>
              <a:rPr lang="de-DE" dirty="0">
                <a:solidFill>
                  <a:schemeClr val="bg1"/>
                </a:solidFill>
              </a:rPr>
              <a:t>.</a:t>
            </a:r>
          </a:p>
          <a:p>
            <a:pPr>
              <a:lnSpc>
                <a:spcPct val="90000"/>
              </a:lnSpc>
              <a:buFont typeface="Wingdings" pitchFamily="2" charset="2"/>
              <a:buNone/>
            </a:pPr>
            <a:r>
              <a:rPr lang="de-DE" dirty="0">
                <a:solidFill>
                  <a:schemeClr val="bg1"/>
                </a:solidFill>
              </a:rPr>
              <a:t>Je </a:t>
            </a:r>
            <a:r>
              <a:rPr lang="de-DE" dirty="0" err="1">
                <a:solidFill>
                  <a:schemeClr val="bg1"/>
                </a:solidFill>
              </a:rPr>
              <a:t>parle</a:t>
            </a:r>
            <a:r>
              <a:rPr lang="de-DE" dirty="0">
                <a:solidFill>
                  <a:schemeClr val="bg1"/>
                </a:solidFill>
              </a:rPr>
              <a:t> en Français </a:t>
            </a:r>
            <a:r>
              <a:rPr lang="de-DE" dirty="0" err="1">
                <a:solidFill>
                  <a:schemeClr val="bg1"/>
                </a:solidFill>
              </a:rPr>
              <a:t>avec</a:t>
            </a:r>
            <a:r>
              <a:rPr lang="de-DE" dirty="0">
                <a:solidFill>
                  <a:schemeClr val="bg1"/>
                </a:solidFill>
              </a:rPr>
              <a:t> </a:t>
            </a:r>
            <a:r>
              <a:rPr lang="de-DE" dirty="0" err="1">
                <a:solidFill>
                  <a:schemeClr val="bg1"/>
                </a:solidFill>
              </a:rPr>
              <a:t>mes</a:t>
            </a:r>
            <a:r>
              <a:rPr lang="de-DE" dirty="0">
                <a:solidFill>
                  <a:schemeClr val="bg1"/>
                </a:solidFill>
              </a:rPr>
              <a:t> </a:t>
            </a:r>
            <a:r>
              <a:rPr lang="de-DE" dirty="0" err="1">
                <a:solidFill>
                  <a:schemeClr val="bg1"/>
                </a:solidFill>
              </a:rPr>
              <a:t>parents</a:t>
            </a:r>
            <a:r>
              <a:rPr lang="de-DE" dirty="0">
                <a:solidFill>
                  <a:schemeClr val="bg1"/>
                </a:solidFill>
              </a:rPr>
              <a:t>.</a:t>
            </a:r>
          </a:p>
          <a:p>
            <a:pPr>
              <a:lnSpc>
                <a:spcPct val="90000"/>
              </a:lnSpc>
              <a:buFont typeface="Wingdings" pitchFamily="2" charset="2"/>
              <a:buNone/>
            </a:pPr>
            <a:r>
              <a:rPr lang="de-DE" dirty="0">
                <a:solidFill>
                  <a:schemeClr val="bg1"/>
                </a:solidFill>
              </a:rPr>
              <a:t>I </a:t>
            </a:r>
            <a:r>
              <a:rPr lang="de-DE" dirty="0" err="1">
                <a:solidFill>
                  <a:schemeClr val="bg1"/>
                </a:solidFill>
              </a:rPr>
              <a:t>speak</a:t>
            </a:r>
            <a:r>
              <a:rPr lang="de-DE" dirty="0">
                <a:solidFill>
                  <a:schemeClr val="bg1"/>
                </a:solidFill>
              </a:rPr>
              <a:t> English </a:t>
            </a:r>
            <a:r>
              <a:rPr lang="de-DE" dirty="0" err="1">
                <a:solidFill>
                  <a:schemeClr val="bg1"/>
                </a:solidFill>
              </a:rPr>
              <a:t>to</a:t>
            </a:r>
            <a:r>
              <a:rPr lang="de-DE" dirty="0">
                <a:solidFill>
                  <a:schemeClr val="bg1"/>
                </a:solidFill>
              </a:rPr>
              <a:t> </a:t>
            </a:r>
            <a:r>
              <a:rPr lang="de-DE" dirty="0" err="1">
                <a:solidFill>
                  <a:schemeClr val="bg1"/>
                </a:solidFill>
              </a:rPr>
              <a:t>my</a:t>
            </a:r>
            <a:r>
              <a:rPr lang="de-DE" dirty="0">
                <a:solidFill>
                  <a:schemeClr val="bg1"/>
                </a:solidFill>
              </a:rPr>
              <a:t> </a:t>
            </a:r>
            <a:r>
              <a:rPr lang="de-DE" dirty="0" err="1">
                <a:solidFill>
                  <a:schemeClr val="bg1"/>
                </a:solidFill>
              </a:rPr>
              <a:t>parents</a:t>
            </a:r>
            <a:r>
              <a:rPr lang="de-DE" dirty="0">
                <a:solidFill>
                  <a:schemeClr val="bg1"/>
                </a:solidFill>
              </a:rPr>
              <a:t>.</a:t>
            </a:r>
          </a:p>
          <a:p>
            <a:pPr marL="0" indent="0">
              <a:buNone/>
            </a:pPr>
            <a:endParaRPr lang="de-DE" dirty="0">
              <a:solidFill>
                <a:schemeClr val="bg1"/>
              </a:solidFill>
            </a:endParaRPr>
          </a:p>
        </p:txBody>
      </p:sp>
      <p:sp>
        <p:nvSpPr>
          <p:cNvPr id="8" name="Inhaltsplatzhalter 7"/>
          <p:cNvSpPr>
            <a:spLocks noGrp="1"/>
          </p:cNvSpPr>
          <p:nvPr>
            <p:ph sz="half" idx="2"/>
          </p:nvPr>
        </p:nvSpPr>
        <p:spPr>
          <a:xfrm>
            <a:off x="4648200" y="1196752"/>
            <a:ext cx="4038600" cy="4929411"/>
          </a:xfrm>
          <a:solidFill>
            <a:schemeClr val="accent1">
              <a:lumMod val="20000"/>
              <a:lumOff val="80000"/>
            </a:schemeClr>
          </a:solidFill>
        </p:spPr>
        <p:txBody>
          <a:bodyPr>
            <a:normAutofit fontScale="77500" lnSpcReduction="20000"/>
          </a:bodyPr>
          <a:lstStyle/>
          <a:p>
            <a:pPr>
              <a:buFont typeface="Wingdings" pitchFamily="2" charset="2"/>
              <a:buNone/>
            </a:pPr>
            <a:r>
              <a:rPr lang="de-DE" sz="3100" dirty="0" err="1">
                <a:solidFill>
                  <a:schemeClr val="accent1">
                    <a:lumMod val="75000"/>
                  </a:schemeClr>
                </a:solidFill>
                <a:cs typeface="Times New Roman" pitchFamily="18" charset="0"/>
              </a:rPr>
              <a:t>Tetszik</a:t>
            </a:r>
            <a:r>
              <a:rPr lang="de-DE" sz="3100" dirty="0">
                <a:solidFill>
                  <a:schemeClr val="accent1">
                    <a:lumMod val="75000"/>
                  </a:schemeClr>
                </a:solidFill>
                <a:cs typeface="Times New Roman" pitchFamily="18" charset="0"/>
              </a:rPr>
              <a:t> </a:t>
            </a:r>
            <a:r>
              <a:rPr lang="de-DE" sz="3100" dirty="0" err="1">
                <a:solidFill>
                  <a:schemeClr val="accent1">
                    <a:lumMod val="75000"/>
                  </a:schemeClr>
                </a:solidFill>
                <a:cs typeface="Times New Roman" pitchFamily="18" charset="0"/>
              </a:rPr>
              <a:t>önnek</a:t>
            </a:r>
            <a:r>
              <a:rPr lang="de-DE" sz="3100" dirty="0">
                <a:solidFill>
                  <a:schemeClr val="accent1">
                    <a:lumMod val="75000"/>
                  </a:schemeClr>
                </a:solidFill>
                <a:cs typeface="Times New Roman" pitchFamily="18" charset="0"/>
              </a:rPr>
              <a:t> Graz? (</a:t>
            </a:r>
            <a:r>
              <a:rPr lang="de-DE" sz="3100" dirty="0" err="1">
                <a:solidFill>
                  <a:schemeClr val="accent1">
                    <a:lumMod val="75000"/>
                  </a:schemeClr>
                </a:solidFill>
                <a:cs typeface="Times New Roman" pitchFamily="18" charset="0"/>
              </a:rPr>
              <a:t>Hungarian</a:t>
            </a:r>
            <a:r>
              <a:rPr lang="de-DE" sz="3100" dirty="0">
                <a:solidFill>
                  <a:schemeClr val="accent1">
                    <a:lumMod val="75000"/>
                  </a:schemeClr>
                </a:solidFill>
                <a:cs typeface="Times New Roman" pitchFamily="18" charset="0"/>
              </a:rPr>
              <a:t>)</a:t>
            </a:r>
          </a:p>
          <a:p>
            <a:pPr>
              <a:buFont typeface="Wingdings" pitchFamily="2" charset="2"/>
              <a:buNone/>
            </a:pPr>
            <a:r>
              <a:rPr lang="de-DE" sz="3100" dirty="0" err="1">
                <a:solidFill>
                  <a:schemeClr val="accent1">
                    <a:lumMod val="75000"/>
                  </a:schemeClr>
                </a:solidFill>
                <a:cs typeface="Times New Roman" pitchFamily="18" charset="0"/>
              </a:rPr>
              <a:t>Kames</a:t>
            </a:r>
            <a:r>
              <a:rPr lang="de-DE" sz="3100" dirty="0">
                <a:solidFill>
                  <a:schemeClr val="accent1">
                    <a:lumMod val="75000"/>
                  </a:schemeClr>
                </a:solidFill>
                <a:cs typeface="Times New Roman" pitchFamily="18" charset="0"/>
              </a:rPr>
              <a:t> Graz? (</a:t>
            </a:r>
            <a:r>
              <a:rPr lang="de-DE" sz="3100" dirty="0" err="1">
                <a:solidFill>
                  <a:schemeClr val="accent1">
                    <a:lumMod val="75000"/>
                  </a:schemeClr>
                </a:solidFill>
                <a:cs typeface="Times New Roman" pitchFamily="18" charset="0"/>
              </a:rPr>
              <a:t>Romanes</a:t>
            </a:r>
            <a:r>
              <a:rPr lang="de-DE" sz="3100" dirty="0">
                <a:solidFill>
                  <a:schemeClr val="accent1">
                    <a:lumMod val="75000"/>
                  </a:schemeClr>
                </a:solidFill>
                <a:cs typeface="Times New Roman" pitchFamily="18" charset="0"/>
              </a:rPr>
              <a:t>)</a:t>
            </a:r>
          </a:p>
          <a:p>
            <a:pPr>
              <a:buFont typeface="Wingdings" pitchFamily="2" charset="2"/>
              <a:buNone/>
            </a:pPr>
            <a:r>
              <a:rPr lang="de-DE" sz="3100" dirty="0" err="1">
                <a:solidFill>
                  <a:schemeClr val="accent1">
                    <a:lumMod val="75000"/>
                  </a:schemeClr>
                </a:solidFill>
                <a:cs typeface="Times New Roman" pitchFamily="18" charset="0"/>
              </a:rPr>
              <a:t>Hvernig</a:t>
            </a:r>
            <a:r>
              <a:rPr lang="de-DE" sz="3100" dirty="0">
                <a:solidFill>
                  <a:schemeClr val="accent1">
                    <a:lumMod val="75000"/>
                  </a:schemeClr>
                </a:solidFill>
                <a:cs typeface="Times New Roman" pitchFamily="18" charset="0"/>
              </a:rPr>
              <a:t> </a:t>
            </a:r>
            <a:r>
              <a:rPr lang="de-DE" sz="3100" dirty="0" err="1">
                <a:solidFill>
                  <a:schemeClr val="accent1">
                    <a:lumMod val="75000"/>
                  </a:schemeClr>
                </a:solidFill>
                <a:cs typeface="Times New Roman" pitchFamily="18" charset="0"/>
              </a:rPr>
              <a:t>Likar</a:t>
            </a:r>
            <a:r>
              <a:rPr lang="de-DE" sz="3100" dirty="0">
                <a:solidFill>
                  <a:schemeClr val="accent1">
                    <a:lumMod val="75000"/>
                  </a:schemeClr>
                </a:solidFill>
                <a:cs typeface="Times New Roman" pitchFamily="18" charset="0"/>
              </a:rPr>
              <a:t> </a:t>
            </a:r>
            <a:r>
              <a:rPr lang="de-DE" sz="3100" dirty="0" err="1">
                <a:solidFill>
                  <a:schemeClr val="accent1">
                    <a:lumMod val="75000"/>
                  </a:schemeClr>
                </a:solidFill>
                <a:cs typeface="Times New Roman" pitchFamily="18" charset="0"/>
              </a:rPr>
              <a:t>þér</a:t>
            </a:r>
            <a:r>
              <a:rPr lang="de-DE" sz="3100" dirty="0">
                <a:solidFill>
                  <a:schemeClr val="accent1">
                    <a:lumMod val="75000"/>
                  </a:schemeClr>
                </a:solidFill>
                <a:cs typeface="Times New Roman" pitchFamily="18" charset="0"/>
              </a:rPr>
              <a:t> Graz? (</a:t>
            </a:r>
            <a:r>
              <a:rPr lang="de-DE" sz="3100" dirty="0" err="1">
                <a:solidFill>
                  <a:schemeClr val="accent1">
                    <a:lumMod val="75000"/>
                  </a:schemeClr>
                </a:solidFill>
                <a:cs typeface="Times New Roman" pitchFamily="18" charset="0"/>
              </a:rPr>
              <a:t>Iceland</a:t>
            </a:r>
            <a:r>
              <a:rPr lang="de-DE" sz="3100" dirty="0">
                <a:solidFill>
                  <a:schemeClr val="accent1">
                    <a:lumMod val="75000"/>
                  </a:schemeClr>
                </a:solidFill>
                <a:cs typeface="Times New Roman" pitchFamily="18" charset="0"/>
              </a:rPr>
              <a:t>)</a:t>
            </a:r>
          </a:p>
          <a:p>
            <a:pPr>
              <a:buFont typeface="Wingdings" pitchFamily="2" charset="2"/>
              <a:buNone/>
            </a:pPr>
            <a:r>
              <a:rPr lang="de-DE" sz="3100" dirty="0" err="1">
                <a:solidFill>
                  <a:schemeClr val="accent1">
                    <a:lumMod val="75000"/>
                  </a:schemeClr>
                </a:solidFill>
                <a:cs typeface="Times New Roman" pitchFamily="18" charset="0"/>
              </a:rPr>
              <a:t>Liker</a:t>
            </a:r>
            <a:r>
              <a:rPr lang="de-DE" sz="3100" dirty="0">
                <a:solidFill>
                  <a:schemeClr val="accent1">
                    <a:lumMod val="75000"/>
                  </a:schemeClr>
                </a:solidFill>
                <a:cs typeface="Times New Roman" pitchFamily="18" charset="0"/>
              </a:rPr>
              <a:t> Du Graz? (</a:t>
            </a:r>
            <a:r>
              <a:rPr lang="de-DE" sz="3100" dirty="0" err="1">
                <a:solidFill>
                  <a:schemeClr val="accent1">
                    <a:lumMod val="75000"/>
                  </a:schemeClr>
                </a:solidFill>
                <a:cs typeface="Times New Roman" pitchFamily="18" charset="0"/>
              </a:rPr>
              <a:t>Norwegian</a:t>
            </a:r>
            <a:r>
              <a:rPr lang="de-DE" sz="3100" dirty="0">
                <a:solidFill>
                  <a:schemeClr val="accent1">
                    <a:lumMod val="75000"/>
                  </a:schemeClr>
                </a:solidFill>
                <a:cs typeface="Times New Roman" pitchFamily="18" charset="0"/>
              </a:rPr>
              <a:t>)</a:t>
            </a:r>
          </a:p>
          <a:p>
            <a:pPr>
              <a:buFont typeface="Wingdings" pitchFamily="2" charset="2"/>
              <a:buNone/>
            </a:pPr>
            <a:r>
              <a:rPr lang="de-DE" sz="3100" dirty="0" err="1">
                <a:solidFill>
                  <a:schemeClr val="accent1">
                    <a:lumMod val="75000"/>
                  </a:schemeClr>
                </a:solidFill>
                <a:cs typeface="Times New Roman" pitchFamily="18" charset="0"/>
              </a:rPr>
              <a:t>Vindt</a:t>
            </a:r>
            <a:r>
              <a:rPr lang="de-DE" sz="3100" dirty="0">
                <a:solidFill>
                  <a:schemeClr val="accent1">
                    <a:lumMod val="75000"/>
                  </a:schemeClr>
                </a:solidFill>
                <a:cs typeface="Times New Roman" pitchFamily="18" charset="0"/>
              </a:rPr>
              <a:t> u Graz </a:t>
            </a:r>
            <a:r>
              <a:rPr lang="de-DE" sz="3100" dirty="0" err="1">
                <a:solidFill>
                  <a:schemeClr val="accent1">
                    <a:lumMod val="75000"/>
                  </a:schemeClr>
                </a:solidFill>
                <a:cs typeface="Times New Roman" pitchFamily="18" charset="0"/>
              </a:rPr>
              <a:t>leuk</a:t>
            </a:r>
            <a:r>
              <a:rPr lang="de-DE" sz="3100" dirty="0">
                <a:solidFill>
                  <a:schemeClr val="accent1">
                    <a:lumMod val="75000"/>
                  </a:schemeClr>
                </a:solidFill>
                <a:cs typeface="Times New Roman" pitchFamily="18" charset="0"/>
              </a:rPr>
              <a:t>? </a:t>
            </a:r>
            <a:r>
              <a:rPr lang="en-GB" sz="3100" dirty="0">
                <a:solidFill>
                  <a:schemeClr val="accent1">
                    <a:lumMod val="75000"/>
                  </a:schemeClr>
                </a:solidFill>
                <a:cs typeface="Times New Roman" pitchFamily="18" charset="0"/>
              </a:rPr>
              <a:t>(Dutch)</a:t>
            </a:r>
            <a:endParaRPr lang="de-DE" sz="3100" dirty="0">
              <a:solidFill>
                <a:schemeClr val="accent1">
                  <a:lumMod val="75000"/>
                </a:schemeClr>
              </a:solidFill>
              <a:cs typeface="Times New Roman" pitchFamily="18" charset="0"/>
            </a:endParaRPr>
          </a:p>
          <a:p>
            <a:pPr>
              <a:buFont typeface="Wingdings" pitchFamily="2" charset="2"/>
              <a:buNone/>
            </a:pPr>
            <a:r>
              <a:rPr lang="en-GB" sz="3100" dirty="0">
                <a:solidFill>
                  <a:schemeClr val="accent1">
                    <a:lumMod val="75000"/>
                  </a:schemeClr>
                </a:solidFill>
                <a:cs typeface="Times New Roman" pitchFamily="18" charset="0"/>
              </a:rPr>
              <a:t>Graz‘, </a:t>
            </a:r>
            <a:r>
              <a:rPr lang="en-GB" sz="3100" dirty="0" err="1">
                <a:solidFill>
                  <a:schemeClr val="accent1">
                    <a:lumMod val="75000"/>
                  </a:schemeClr>
                </a:solidFill>
                <a:cs typeface="Times New Roman" pitchFamily="18" charset="0"/>
              </a:rPr>
              <a:t>beğeniyor</a:t>
            </a:r>
            <a:r>
              <a:rPr lang="en-GB" sz="3100" dirty="0">
                <a:solidFill>
                  <a:schemeClr val="accent1">
                    <a:lumMod val="75000"/>
                  </a:schemeClr>
                </a:solidFill>
                <a:cs typeface="Times New Roman" pitchFamily="18" charset="0"/>
              </a:rPr>
              <a:t> </a:t>
            </a:r>
            <a:r>
              <a:rPr lang="en-GB" sz="3100" dirty="0" err="1">
                <a:solidFill>
                  <a:schemeClr val="accent1">
                    <a:lumMod val="75000"/>
                  </a:schemeClr>
                </a:solidFill>
                <a:cs typeface="Times New Roman" pitchFamily="18" charset="0"/>
              </a:rPr>
              <a:t>musuu</a:t>
            </a:r>
            <a:r>
              <a:rPr lang="en-GB" sz="3100" dirty="0">
                <a:solidFill>
                  <a:schemeClr val="accent1">
                    <a:lumMod val="75000"/>
                  </a:schemeClr>
                </a:solidFill>
                <a:cs typeface="Times New Roman" pitchFamily="18" charset="0"/>
              </a:rPr>
              <a:t>? </a:t>
            </a:r>
            <a:r>
              <a:rPr lang="fr-FR" sz="3100" dirty="0">
                <a:solidFill>
                  <a:schemeClr val="accent1">
                    <a:lumMod val="75000"/>
                  </a:schemeClr>
                </a:solidFill>
                <a:cs typeface="Times New Roman" pitchFamily="18" charset="0"/>
              </a:rPr>
              <a:t>(TK)</a:t>
            </a:r>
            <a:endParaRPr lang="de-DE" sz="3100" dirty="0">
              <a:solidFill>
                <a:schemeClr val="accent1">
                  <a:lumMod val="75000"/>
                </a:schemeClr>
              </a:solidFill>
              <a:cs typeface="Times New Roman" pitchFamily="18" charset="0"/>
            </a:endParaRPr>
          </a:p>
          <a:p>
            <a:pPr>
              <a:buFont typeface="Wingdings" pitchFamily="2" charset="2"/>
              <a:buNone/>
            </a:pPr>
            <a:r>
              <a:rPr lang="fr-FR" sz="3100" dirty="0" err="1">
                <a:solidFill>
                  <a:schemeClr val="accent1">
                    <a:lumMod val="75000"/>
                  </a:schemeClr>
                </a:solidFill>
                <a:cs typeface="Times New Roman" pitchFamily="18" charset="0"/>
              </a:rPr>
              <a:t>Ju</a:t>
            </a:r>
            <a:r>
              <a:rPr lang="fr-FR" sz="3100" dirty="0">
                <a:solidFill>
                  <a:schemeClr val="accent1">
                    <a:lumMod val="75000"/>
                  </a:schemeClr>
                </a:solidFill>
                <a:cs typeface="Times New Roman" pitchFamily="18" charset="0"/>
              </a:rPr>
              <a:t> </a:t>
            </a:r>
            <a:r>
              <a:rPr lang="fr-FR" sz="3100" dirty="0" err="1">
                <a:solidFill>
                  <a:schemeClr val="accent1">
                    <a:lumMod val="75000"/>
                  </a:schemeClr>
                </a:solidFill>
                <a:cs typeface="Times New Roman" pitchFamily="18" charset="0"/>
              </a:rPr>
              <a:t>pëlqen</a:t>
            </a:r>
            <a:r>
              <a:rPr lang="fr-FR" sz="3100" dirty="0">
                <a:solidFill>
                  <a:schemeClr val="accent1">
                    <a:lumMod val="75000"/>
                  </a:schemeClr>
                </a:solidFill>
                <a:cs typeface="Times New Roman" pitchFamily="18" charset="0"/>
              </a:rPr>
              <a:t> </a:t>
            </a:r>
            <a:r>
              <a:rPr lang="fr-FR" sz="3100" dirty="0" err="1">
                <a:solidFill>
                  <a:schemeClr val="accent1">
                    <a:lumMod val="75000"/>
                  </a:schemeClr>
                </a:solidFill>
                <a:cs typeface="Times New Roman" pitchFamily="18" charset="0"/>
              </a:rPr>
              <a:t>Hamburgu</a:t>
            </a:r>
            <a:r>
              <a:rPr lang="fr-FR" sz="3100" dirty="0">
                <a:solidFill>
                  <a:schemeClr val="accent1">
                    <a:lumMod val="75000"/>
                  </a:schemeClr>
                </a:solidFill>
                <a:cs typeface="Times New Roman" pitchFamily="18" charset="0"/>
              </a:rPr>
              <a:t>? (</a:t>
            </a:r>
            <a:r>
              <a:rPr lang="fr-FR" sz="3100" dirty="0" err="1">
                <a:solidFill>
                  <a:schemeClr val="accent1">
                    <a:lumMod val="75000"/>
                  </a:schemeClr>
                </a:solidFill>
                <a:cs typeface="Times New Roman" pitchFamily="18" charset="0"/>
              </a:rPr>
              <a:t>Albanisch</a:t>
            </a:r>
            <a:r>
              <a:rPr lang="fr-FR" sz="3100" dirty="0">
                <a:solidFill>
                  <a:schemeClr val="accent1">
                    <a:lumMod val="75000"/>
                  </a:schemeClr>
                </a:solidFill>
                <a:cs typeface="Times New Roman" pitchFamily="18" charset="0"/>
              </a:rPr>
              <a:t>)</a:t>
            </a:r>
            <a:endParaRPr lang="de-DE" sz="3100" dirty="0">
              <a:solidFill>
                <a:schemeClr val="accent1">
                  <a:lumMod val="75000"/>
                </a:schemeClr>
              </a:solidFill>
              <a:cs typeface="Times New Roman" pitchFamily="18" charset="0"/>
            </a:endParaRPr>
          </a:p>
          <a:p>
            <a:pPr marL="0" indent="0">
              <a:buNone/>
            </a:pPr>
            <a:endParaRPr lang="de-DE" sz="2400" dirty="0">
              <a:solidFill>
                <a:schemeClr val="accent1">
                  <a:lumMod val="75000"/>
                </a:schemeClr>
              </a:solidFill>
            </a:endParaRPr>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16</a:t>
            </a:fld>
            <a:endParaRPr lang="de-DE"/>
          </a:p>
        </p:txBody>
      </p:sp>
    </p:spTree>
    <p:extLst>
      <p:ext uri="{BB962C8B-B14F-4D97-AF65-F5344CB8AC3E}">
        <p14:creationId xmlns:p14="http://schemas.microsoft.com/office/powerpoint/2010/main" val="22632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down)">
                                      <p:cBhvr>
                                        <p:cTn id="19" dur="500"/>
                                        <p:tgtEl>
                                          <p:spTgt spid="7">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500"/>
                                        <p:tgtEl>
                                          <p:spTgt spid="7">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wipe(down)">
                                      <p:cBhvr>
                                        <p:cTn id="25" dur="500"/>
                                        <p:tgtEl>
                                          <p:spTgt spid="7">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wipe(down)">
                                      <p:cBhvr>
                                        <p:cTn id="28" dur="500"/>
                                        <p:tgtEl>
                                          <p:spTgt spid="7">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wipe(down)">
                                      <p:cBhvr>
                                        <p:cTn id="31" dur="500"/>
                                        <p:tgtEl>
                                          <p:spTgt spid="7">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wipe(down)">
                                      <p:cBhvr>
                                        <p:cTn id="34" dur="500"/>
                                        <p:tgtEl>
                                          <p:spTgt spid="7">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wipe(down)">
                                      <p:cBhvr>
                                        <p:cTn id="39" dur="500"/>
                                        <p:tgtEl>
                                          <p:spTgt spid="8">
                                            <p:txEl>
                                              <p:pRg st="0" end="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wipe(down)">
                                      <p:cBhvr>
                                        <p:cTn id="42" dur="500"/>
                                        <p:tgtEl>
                                          <p:spTgt spid="8">
                                            <p:txEl>
                                              <p:pRg st="1" end="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wipe(down)">
                                      <p:cBhvr>
                                        <p:cTn id="45" dur="500"/>
                                        <p:tgtEl>
                                          <p:spTgt spid="8">
                                            <p:txEl>
                                              <p:pRg st="2" end="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wipe(down)">
                                      <p:cBhvr>
                                        <p:cTn id="48" dur="500"/>
                                        <p:tgtEl>
                                          <p:spTgt spid="8">
                                            <p:txEl>
                                              <p:pRg st="3" end="3"/>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wipe(down)">
                                      <p:cBhvr>
                                        <p:cTn id="51" dur="500"/>
                                        <p:tgtEl>
                                          <p:spTgt spid="8">
                                            <p:txEl>
                                              <p:pRg st="4" end="4"/>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8">
                                            <p:txEl>
                                              <p:pRg st="5" end="5"/>
                                            </p:txEl>
                                          </p:spTgt>
                                        </p:tgtEl>
                                        <p:attrNameLst>
                                          <p:attrName>style.visibility</p:attrName>
                                        </p:attrNameLst>
                                      </p:cBhvr>
                                      <p:to>
                                        <p:strVal val="visible"/>
                                      </p:to>
                                    </p:set>
                                    <p:animEffect transition="in" filter="wipe(down)">
                                      <p:cBhvr>
                                        <p:cTn id="54" dur="500"/>
                                        <p:tgtEl>
                                          <p:spTgt spid="8">
                                            <p:txEl>
                                              <p:pRg st="5" end="5"/>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8">
                                            <p:txEl>
                                              <p:pRg st="6" end="6"/>
                                            </p:txEl>
                                          </p:spTgt>
                                        </p:tgtEl>
                                        <p:attrNameLst>
                                          <p:attrName>style.visibility</p:attrName>
                                        </p:attrNameLst>
                                      </p:cBhvr>
                                      <p:to>
                                        <p:strVal val="visible"/>
                                      </p:to>
                                    </p:set>
                                    <p:animEffect transition="in" filter="wipe(down)">
                                      <p:cBhvr>
                                        <p:cTn id="5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solidFill>
            <a:srgbClr val="FFFF00"/>
          </a:solidFill>
        </p:spPr>
        <p:txBody>
          <a:bodyPr>
            <a:normAutofit/>
          </a:bodyPr>
          <a:lstStyle/>
          <a:p>
            <a:r>
              <a:rPr lang="de-DE" sz="2800" dirty="0" smtClean="0">
                <a:solidFill>
                  <a:srgbClr val="0000FF"/>
                </a:solidFill>
                <a:latin typeface="Forte" pitchFamily="66" charset="0"/>
              </a:rPr>
              <a:t>Jugendliche sammeln…</a:t>
            </a:r>
            <a:endParaRPr lang="de-DE" sz="2800" dirty="0">
              <a:solidFill>
                <a:srgbClr val="0000FF"/>
              </a:solidFill>
              <a:latin typeface="Forte" pitchFamily="66" charset="0"/>
            </a:endParaRPr>
          </a:p>
        </p:txBody>
      </p:sp>
      <p:sp>
        <p:nvSpPr>
          <p:cNvPr id="8" name="Inhaltsplatzhalter 7"/>
          <p:cNvSpPr>
            <a:spLocks noGrp="1"/>
          </p:cNvSpPr>
          <p:nvPr>
            <p:ph idx="1"/>
          </p:nvPr>
        </p:nvSpPr>
        <p:spPr>
          <a:solidFill>
            <a:schemeClr val="tx2">
              <a:lumMod val="20000"/>
              <a:lumOff val="80000"/>
            </a:schemeClr>
          </a:solidFill>
        </p:spPr>
        <p:txBody>
          <a:bodyPr>
            <a:normAutofit/>
          </a:bodyPr>
          <a:lstStyle/>
          <a:p>
            <a:pPr>
              <a:lnSpc>
                <a:spcPct val="90000"/>
              </a:lnSpc>
              <a:buFontTx/>
              <a:buNone/>
            </a:pPr>
            <a:r>
              <a:rPr lang="de-DE" b="1" dirty="0">
                <a:solidFill>
                  <a:srgbClr val="660033"/>
                </a:solidFill>
              </a:rPr>
              <a:t>Deutsches 	</a:t>
            </a:r>
            <a:r>
              <a:rPr lang="de-DE" b="1" dirty="0" smtClean="0">
                <a:solidFill>
                  <a:srgbClr val="660033"/>
                </a:solidFill>
              </a:rPr>
              <a:t>	Russisches </a:t>
            </a:r>
            <a:r>
              <a:rPr lang="de-DE" b="1" dirty="0">
                <a:solidFill>
                  <a:srgbClr val="660033"/>
                </a:solidFill>
              </a:rPr>
              <a:t>	</a:t>
            </a:r>
            <a:r>
              <a:rPr lang="de-DE" b="1" dirty="0" smtClean="0">
                <a:solidFill>
                  <a:srgbClr val="660033"/>
                </a:solidFill>
              </a:rPr>
              <a:t>Russische</a:t>
            </a:r>
            <a:endParaRPr lang="de-DE" b="1" dirty="0">
              <a:solidFill>
                <a:srgbClr val="660033"/>
              </a:solidFill>
            </a:endParaRPr>
          </a:p>
          <a:p>
            <a:pPr>
              <a:lnSpc>
                <a:spcPct val="90000"/>
              </a:lnSpc>
              <a:buFontTx/>
              <a:buNone/>
            </a:pPr>
            <a:r>
              <a:rPr lang="de-DE" b="1" dirty="0">
                <a:solidFill>
                  <a:srgbClr val="660033"/>
                </a:solidFill>
              </a:rPr>
              <a:t>			</a:t>
            </a:r>
            <a:r>
              <a:rPr lang="de-DE" b="1" dirty="0" smtClean="0">
                <a:solidFill>
                  <a:srgbClr val="660033"/>
                </a:solidFill>
              </a:rPr>
              <a:t>	Wort</a:t>
            </a:r>
            <a:r>
              <a:rPr lang="de-DE" b="1" dirty="0">
                <a:solidFill>
                  <a:srgbClr val="660033"/>
                </a:solidFill>
              </a:rPr>
              <a:t>			</a:t>
            </a:r>
            <a:r>
              <a:rPr lang="de-DE" b="1" dirty="0" smtClean="0">
                <a:solidFill>
                  <a:srgbClr val="660033"/>
                </a:solidFill>
              </a:rPr>
              <a:t>Aussprache</a:t>
            </a:r>
            <a:endParaRPr lang="de-DE" b="1" dirty="0">
              <a:solidFill>
                <a:srgbClr val="660033"/>
              </a:solidFill>
            </a:endParaRPr>
          </a:p>
          <a:p>
            <a:pPr>
              <a:lnSpc>
                <a:spcPct val="90000"/>
              </a:lnSpc>
              <a:buFontTx/>
              <a:buNone/>
            </a:pPr>
            <a:r>
              <a:rPr lang="de-DE" dirty="0" smtClean="0">
                <a:solidFill>
                  <a:schemeClr val="tx2">
                    <a:lumMod val="75000"/>
                  </a:schemeClr>
                </a:solidFill>
              </a:rPr>
              <a:t>Allergie</a:t>
            </a:r>
            <a:r>
              <a:rPr lang="de-DE" dirty="0">
                <a:solidFill>
                  <a:schemeClr val="tx2">
                    <a:lumMod val="75000"/>
                  </a:schemeClr>
                </a:solidFill>
              </a:rPr>
              <a:t>	</a:t>
            </a:r>
            <a:r>
              <a:rPr lang="de-DE" dirty="0" smtClean="0">
                <a:solidFill>
                  <a:schemeClr val="tx2">
                    <a:lumMod val="75000"/>
                  </a:schemeClr>
                </a:solidFill>
              </a:rPr>
              <a:t>	</a:t>
            </a:r>
            <a:r>
              <a:rPr lang="de-DE" dirty="0" err="1" smtClean="0">
                <a:solidFill>
                  <a:schemeClr val="tx2">
                    <a:lumMod val="75000"/>
                  </a:schemeClr>
                </a:solidFill>
              </a:rPr>
              <a:t>aллергия</a:t>
            </a:r>
            <a:r>
              <a:rPr lang="de-DE" dirty="0">
                <a:solidFill>
                  <a:schemeClr val="tx2">
                    <a:lumMod val="75000"/>
                  </a:schemeClr>
                </a:solidFill>
              </a:rPr>
              <a:t>		</a:t>
            </a:r>
            <a:r>
              <a:rPr lang="de-DE" dirty="0" err="1">
                <a:solidFill>
                  <a:schemeClr val="tx2">
                    <a:lumMod val="75000"/>
                  </a:schemeClr>
                </a:solidFill>
              </a:rPr>
              <a:t>Allergija</a:t>
            </a:r>
            <a:endParaRPr lang="de-DE" dirty="0">
              <a:solidFill>
                <a:schemeClr val="tx2">
                  <a:lumMod val="75000"/>
                </a:schemeClr>
              </a:solidFill>
            </a:endParaRPr>
          </a:p>
          <a:p>
            <a:pPr>
              <a:lnSpc>
                <a:spcPct val="90000"/>
              </a:lnSpc>
              <a:buFontTx/>
              <a:buNone/>
            </a:pPr>
            <a:r>
              <a:rPr lang="de-DE" dirty="0">
                <a:solidFill>
                  <a:schemeClr val="tx2">
                    <a:lumMod val="75000"/>
                  </a:schemeClr>
                </a:solidFill>
              </a:rPr>
              <a:t>Balkon	</a:t>
            </a:r>
            <a:r>
              <a:rPr lang="de-DE" dirty="0" smtClean="0">
                <a:solidFill>
                  <a:schemeClr val="tx2">
                    <a:lumMod val="75000"/>
                  </a:schemeClr>
                </a:solidFill>
              </a:rPr>
              <a:t>	</a:t>
            </a:r>
            <a:r>
              <a:rPr lang="de-DE" dirty="0" err="1" smtClean="0">
                <a:solidFill>
                  <a:schemeClr val="tx2">
                    <a:lumMod val="75000"/>
                  </a:schemeClr>
                </a:solidFill>
              </a:rPr>
              <a:t>Балқон</a:t>
            </a:r>
            <a:r>
              <a:rPr lang="de-DE" dirty="0">
                <a:solidFill>
                  <a:schemeClr val="tx2">
                    <a:lumMod val="75000"/>
                  </a:schemeClr>
                </a:solidFill>
              </a:rPr>
              <a:t>		Balkon</a:t>
            </a:r>
          </a:p>
          <a:p>
            <a:pPr>
              <a:lnSpc>
                <a:spcPct val="90000"/>
              </a:lnSpc>
              <a:buFontTx/>
              <a:buNone/>
            </a:pPr>
            <a:r>
              <a:rPr lang="de-DE" dirty="0">
                <a:solidFill>
                  <a:schemeClr val="tx2">
                    <a:lumMod val="75000"/>
                  </a:schemeClr>
                </a:solidFill>
              </a:rPr>
              <a:t>Dialog		</a:t>
            </a:r>
            <a:r>
              <a:rPr lang="de-DE" dirty="0" err="1">
                <a:solidFill>
                  <a:schemeClr val="tx2">
                    <a:lumMod val="75000"/>
                  </a:schemeClr>
                </a:solidFill>
              </a:rPr>
              <a:t>Диалог</a:t>
            </a:r>
            <a:r>
              <a:rPr lang="de-DE" dirty="0">
                <a:solidFill>
                  <a:schemeClr val="tx2">
                    <a:lumMod val="75000"/>
                  </a:schemeClr>
                </a:solidFill>
              </a:rPr>
              <a:t>		Dialog</a:t>
            </a:r>
          </a:p>
          <a:p>
            <a:pPr>
              <a:lnSpc>
                <a:spcPct val="90000"/>
              </a:lnSpc>
              <a:buFontTx/>
              <a:buNone/>
            </a:pPr>
            <a:r>
              <a:rPr lang="de-DE" dirty="0">
                <a:solidFill>
                  <a:schemeClr val="tx2">
                    <a:lumMod val="75000"/>
                  </a:schemeClr>
                </a:solidFill>
              </a:rPr>
              <a:t>Fabrikant	</a:t>
            </a:r>
            <a:r>
              <a:rPr lang="de-DE" dirty="0" smtClean="0">
                <a:solidFill>
                  <a:schemeClr val="tx2">
                    <a:lumMod val="75000"/>
                  </a:schemeClr>
                </a:solidFill>
              </a:rPr>
              <a:t>	</a:t>
            </a:r>
            <a:r>
              <a:rPr lang="de-DE" dirty="0" err="1" smtClean="0">
                <a:solidFill>
                  <a:schemeClr val="tx2">
                    <a:lumMod val="75000"/>
                  </a:schemeClr>
                </a:solidFill>
              </a:rPr>
              <a:t>фабриқант</a:t>
            </a:r>
            <a:r>
              <a:rPr lang="de-DE" dirty="0">
                <a:solidFill>
                  <a:schemeClr val="tx2">
                    <a:lumMod val="75000"/>
                  </a:schemeClr>
                </a:solidFill>
              </a:rPr>
              <a:t>	Fabrikant</a:t>
            </a:r>
          </a:p>
          <a:p>
            <a:pPr>
              <a:lnSpc>
                <a:spcPct val="90000"/>
              </a:lnSpc>
              <a:buFontTx/>
              <a:buNone/>
            </a:pPr>
            <a:r>
              <a:rPr lang="de-DE" dirty="0">
                <a:solidFill>
                  <a:schemeClr val="tx2">
                    <a:lumMod val="75000"/>
                  </a:schemeClr>
                </a:solidFill>
              </a:rPr>
              <a:t>Motor		</a:t>
            </a:r>
            <a:r>
              <a:rPr lang="de-DE" dirty="0" err="1">
                <a:solidFill>
                  <a:schemeClr val="tx2">
                    <a:lumMod val="75000"/>
                  </a:schemeClr>
                </a:solidFill>
              </a:rPr>
              <a:t>Мотор</a:t>
            </a:r>
            <a:r>
              <a:rPr lang="de-DE" dirty="0">
                <a:solidFill>
                  <a:schemeClr val="tx2">
                    <a:lumMod val="75000"/>
                  </a:schemeClr>
                </a:solidFill>
              </a:rPr>
              <a:t>		</a:t>
            </a:r>
            <a:r>
              <a:rPr lang="de-DE" dirty="0" smtClean="0">
                <a:solidFill>
                  <a:schemeClr val="tx2">
                    <a:lumMod val="75000"/>
                  </a:schemeClr>
                </a:solidFill>
              </a:rPr>
              <a:t>Motor</a:t>
            </a:r>
            <a:endParaRPr lang="de-DE" dirty="0">
              <a:solidFill>
                <a:schemeClr val="tx2">
                  <a:lumMod val="75000"/>
                </a:schemeClr>
              </a:solidFill>
            </a:endParaRPr>
          </a:p>
          <a:p>
            <a:pPr>
              <a:lnSpc>
                <a:spcPct val="90000"/>
              </a:lnSpc>
              <a:buFontTx/>
              <a:buNone/>
            </a:pPr>
            <a:r>
              <a:rPr lang="de-DE" dirty="0">
                <a:solidFill>
                  <a:schemeClr val="tx2">
                    <a:lumMod val="75000"/>
                  </a:schemeClr>
                </a:solidFill>
              </a:rPr>
              <a:t>Pension	</a:t>
            </a:r>
            <a:r>
              <a:rPr lang="de-DE" dirty="0" smtClean="0">
                <a:solidFill>
                  <a:schemeClr val="tx2">
                    <a:lumMod val="75000"/>
                  </a:schemeClr>
                </a:solidFill>
              </a:rPr>
              <a:t>	</a:t>
            </a:r>
            <a:r>
              <a:rPr lang="de-DE" dirty="0" err="1" smtClean="0">
                <a:solidFill>
                  <a:schemeClr val="tx2">
                    <a:lumMod val="75000"/>
                  </a:schemeClr>
                </a:solidFill>
              </a:rPr>
              <a:t>Пенсия</a:t>
            </a:r>
            <a:r>
              <a:rPr lang="de-DE" dirty="0">
                <a:solidFill>
                  <a:schemeClr val="tx2">
                    <a:lumMod val="75000"/>
                  </a:schemeClr>
                </a:solidFill>
              </a:rPr>
              <a:t>		</a:t>
            </a:r>
            <a:r>
              <a:rPr lang="de-DE" dirty="0" err="1">
                <a:solidFill>
                  <a:schemeClr val="tx2">
                    <a:lumMod val="75000"/>
                  </a:schemeClr>
                </a:solidFill>
              </a:rPr>
              <a:t>Pensija</a:t>
            </a:r>
            <a:r>
              <a:rPr lang="de-DE" dirty="0">
                <a:solidFill>
                  <a:schemeClr val="tx2">
                    <a:lumMod val="75000"/>
                  </a:schemeClr>
                </a:solidFill>
              </a:rPr>
              <a:t>…</a:t>
            </a:r>
          </a:p>
          <a:p>
            <a:pPr>
              <a:lnSpc>
                <a:spcPct val="90000"/>
              </a:lnSpc>
              <a:buFontTx/>
              <a:buNone/>
            </a:pPr>
            <a:endParaRPr lang="de-DE" dirty="0">
              <a:solidFill>
                <a:schemeClr val="accent2"/>
              </a:solidFill>
            </a:endParaRPr>
          </a:p>
          <a:p>
            <a:pPr marL="0" indent="0">
              <a:buNone/>
            </a:pPr>
            <a:endParaRPr lang="de-DE" dirty="0"/>
          </a:p>
        </p:txBody>
      </p:sp>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17</a:t>
            </a:fld>
            <a:endParaRPr lang="de-DE"/>
          </a:p>
        </p:txBody>
      </p:sp>
    </p:spTree>
    <p:extLst>
      <p:ext uri="{BB962C8B-B14F-4D97-AF65-F5344CB8AC3E}">
        <p14:creationId xmlns:p14="http://schemas.microsoft.com/office/powerpoint/2010/main" val="184699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down)">
                                      <p:cBhvr>
                                        <p:cTn id="22" dur="500"/>
                                        <p:tgtEl>
                                          <p:spTgt spid="8">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wipe(down)">
                                      <p:cBhvr>
                                        <p:cTn id="25" dur="500"/>
                                        <p:tgtEl>
                                          <p:spTgt spid="8">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wipe(down)">
                                      <p:cBhvr>
                                        <p:cTn id="2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08720"/>
          </a:xfrm>
          <a:solidFill>
            <a:srgbClr val="FFFF00"/>
          </a:solidFill>
        </p:spPr>
        <p:txBody>
          <a:bodyPr>
            <a:normAutofit/>
          </a:bodyPr>
          <a:lstStyle/>
          <a:p>
            <a:r>
              <a:rPr lang="de-DE" sz="2800" dirty="0" smtClean="0">
                <a:solidFill>
                  <a:srgbClr val="0000FF"/>
                </a:solidFill>
                <a:latin typeface="Forte" pitchFamily="66" charset="0"/>
              </a:rPr>
              <a:t>Materialien zur Sprachenvielfalt</a:t>
            </a:r>
            <a:endParaRPr lang="de-DE" sz="2800" dirty="0">
              <a:solidFill>
                <a:srgbClr val="0000FF"/>
              </a:solidFill>
              <a:latin typeface="Forte" pitchFamily="66" charset="0"/>
            </a:endParaRPr>
          </a:p>
        </p:txBody>
      </p:sp>
      <p:sp>
        <p:nvSpPr>
          <p:cNvPr id="3" name="Inhaltsplatzhalter 2"/>
          <p:cNvSpPr>
            <a:spLocks noGrp="1"/>
          </p:cNvSpPr>
          <p:nvPr>
            <p:ph idx="1"/>
          </p:nvPr>
        </p:nvSpPr>
        <p:spPr>
          <a:xfrm>
            <a:off x="457200" y="980728"/>
            <a:ext cx="8229600" cy="5400600"/>
          </a:xfrm>
          <a:solidFill>
            <a:schemeClr val="accent5">
              <a:lumMod val="20000"/>
              <a:lumOff val="80000"/>
            </a:schemeClr>
          </a:solidFill>
        </p:spPr>
        <p:txBody>
          <a:bodyPr>
            <a:noAutofit/>
          </a:bodyPr>
          <a:lstStyle/>
          <a:p>
            <a:pPr>
              <a:lnSpc>
                <a:spcPct val="80000"/>
              </a:lnSpc>
            </a:pPr>
            <a:r>
              <a:rPr lang="de-DE" sz="1800" b="1" dirty="0" smtClean="0">
                <a:solidFill>
                  <a:schemeClr val="hlink"/>
                </a:solidFill>
              </a:rPr>
              <a:t>Viel </a:t>
            </a:r>
            <a:r>
              <a:rPr lang="de-DE" sz="1800" b="1" dirty="0">
                <a:solidFill>
                  <a:schemeClr val="hlink"/>
                </a:solidFill>
              </a:rPr>
              <a:t>Einzelmaterial, z.B.</a:t>
            </a:r>
          </a:p>
          <a:p>
            <a:pPr>
              <a:lnSpc>
                <a:spcPct val="80000"/>
              </a:lnSpc>
              <a:buFontTx/>
              <a:buNone/>
            </a:pPr>
            <a:r>
              <a:rPr lang="de-DE" sz="1800" b="1" i="1" dirty="0">
                <a:solidFill>
                  <a:schemeClr val="accent1">
                    <a:lumMod val="75000"/>
                  </a:schemeClr>
                </a:solidFill>
              </a:rPr>
              <a:t>R. Hartung u.a. 2001: Sprachen öffnen Welten.</a:t>
            </a:r>
            <a:r>
              <a:rPr lang="de-DE" sz="1800" b="1" dirty="0">
                <a:solidFill>
                  <a:schemeClr val="accent1">
                    <a:lumMod val="75000"/>
                  </a:schemeClr>
                </a:solidFill>
              </a:rPr>
              <a:t> Miteinander leben in Europa Heft 7. Hamburg. Körber-Stiftung. </a:t>
            </a:r>
          </a:p>
          <a:p>
            <a:pPr>
              <a:lnSpc>
                <a:spcPct val="80000"/>
              </a:lnSpc>
            </a:pPr>
            <a:endParaRPr lang="de-DE" sz="300" b="1" dirty="0">
              <a:solidFill>
                <a:schemeClr val="accent2"/>
              </a:solidFill>
            </a:endParaRPr>
          </a:p>
          <a:p>
            <a:pPr>
              <a:lnSpc>
                <a:spcPct val="80000"/>
              </a:lnSpc>
            </a:pPr>
            <a:r>
              <a:rPr lang="de-DE" sz="1800" b="1" dirty="0">
                <a:solidFill>
                  <a:schemeClr val="hlink"/>
                </a:solidFill>
              </a:rPr>
              <a:t>Zeitschriftenhefte</a:t>
            </a:r>
          </a:p>
          <a:p>
            <a:pPr>
              <a:lnSpc>
                <a:spcPct val="80000"/>
              </a:lnSpc>
              <a:buFontTx/>
              <a:buNone/>
            </a:pPr>
            <a:r>
              <a:rPr lang="de-DE" sz="1800" b="1" i="1" dirty="0">
                <a:solidFill>
                  <a:schemeClr val="accent1">
                    <a:lumMod val="75000"/>
                  </a:schemeClr>
                </a:solidFill>
              </a:rPr>
              <a:t>I. Oomen-Welke Hrsg. 1999: Sprachen in der Klasse</a:t>
            </a:r>
            <a:r>
              <a:rPr lang="de-DE" sz="1800" b="1" dirty="0">
                <a:solidFill>
                  <a:schemeClr val="accent1">
                    <a:lumMod val="75000"/>
                  </a:schemeClr>
                </a:solidFill>
              </a:rPr>
              <a:t>. Praxis-Deutsch 157, mit einer Einführung in den vielsprachigen Deutschunterricht und zahlreichen Unterrichtsbeispielen.</a:t>
            </a:r>
          </a:p>
          <a:p>
            <a:pPr>
              <a:lnSpc>
                <a:spcPct val="80000"/>
              </a:lnSpc>
              <a:buFontTx/>
              <a:buNone/>
            </a:pPr>
            <a:r>
              <a:rPr lang="de-DE" sz="1800" b="1" i="1" dirty="0">
                <a:solidFill>
                  <a:schemeClr val="accent1">
                    <a:lumMod val="75000"/>
                  </a:schemeClr>
                </a:solidFill>
              </a:rPr>
              <a:t>I. Oomen-Welke &amp; H.-J. Krumm Hrsg. 2004: Sprachenvielfalt im Klassenzimmer. </a:t>
            </a:r>
            <a:r>
              <a:rPr lang="de-DE" sz="1800" b="1" dirty="0">
                <a:solidFill>
                  <a:schemeClr val="accent1">
                    <a:lumMod val="75000"/>
                  </a:schemeClr>
                </a:solidFill>
              </a:rPr>
              <a:t>Fremdsprache Deutsch 31, mit einer Einführung und internationalen Beispielen. (vom </a:t>
            </a:r>
            <a:r>
              <a:rPr lang="de-DE" sz="1800" b="1" dirty="0" err="1">
                <a:solidFill>
                  <a:schemeClr val="accent1">
                    <a:lumMod val="75000"/>
                  </a:schemeClr>
                </a:solidFill>
              </a:rPr>
              <a:t>Internationlen</a:t>
            </a:r>
            <a:r>
              <a:rPr lang="de-DE" sz="1800" b="1" dirty="0">
                <a:solidFill>
                  <a:schemeClr val="accent1">
                    <a:lumMod val="75000"/>
                  </a:schemeClr>
                </a:solidFill>
              </a:rPr>
              <a:t> Deutschlehrerverband)</a:t>
            </a:r>
          </a:p>
          <a:p>
            <a:pPr>
              <a:lnSpc>
                <a:spcPct val="80000"/>
              </a:lnSpc>
              <a:buFontTx/>
              <a:buNone/>
            </a:pPr>
            <a:r>
              <a:rPr lang="de-DE" sz="1800" b="1" i="1" dirty="0">
                <a:solidFill>
                  <a:schemeClr val="accent1">
                    <a:lumMod val="75000"/>
                  </a:schemeClr>
                </a:solidFill>
              </a:rPr>
              <a:t>I. </a:t>
            </a:r>
            <a:r>
              <a:rPr lang="de-DE" sz="1800" b="1" i="1" dirty="0" err="1">
                <a:solidFill>
                  <a:schemeClr val="accent1">
                    <a:lumMod val="75000"/>
                  </a:schemeClr>
                </a:solidFill>
              </a:rPr>
              <a:t>Dirim</a:t>
            </a:r>
            <a:r>
              <a:rPr lang="de-DE" sz="1800" b="1" i="1" dirty="0">
                <a:solidFill>
                  <a:schemeClr val="accent1">
                    <a:lumMod val="75000"/>
                  </a:schemeClr>
                </a:solidFill>
              </a:rPr>
              <a:t> Hrsg. 2007: Sprachliche Heterogenität. </a:t>
            </a:r>
            <a:r>
              <a:rPr lang="de-DE" sz="1800" b="1" dirty="0">
                <a:solidFill>
                  <a:schemeClr val="accent1">
                    <a:lumMod val="75000"/>
                  </a:schemeClr>
                </a:solidFill>
              </a:rPr>
              <a:t>Praxis Deutsch 202, mit einer Einführung in das Deutschlernen im mehrsprachigen Kontext und zahlreichen Unterrichtsbeispielen.</a:t>
            </a:r>
          </a:p>
          <a:p>
            <a:pPr>
              <a:lnSpc>
                <a:spcPct val="80000"/>
              </a:lnSpc>
            </a:pPr>
            <a:endParaRPr lang="de-DE" sz="300" b="1" i="1" dirty="0">
              <a:solidFill>
                <a:srgbClr val="CC0000"/>
              </a:solidFill>
            </a:endParaRPr>
          </a:p>
          <a:p>
            <a:pPr>
              <a:lnSpc>
                <a:spcPct val="80000"/>
              </a:lnSpc>
            </a:pPr>
            <a:r>
              <a:rPr lang="de-DE" sz="1800" b="1" dirty="0">
                <a:solidFill>
                  <a:schemeClr val="hlink"/>
                </a:solidFill>
              </a:rPr>
              <a:t>Buchpublikation</a:t>
            </a:r>
          </a:p>
          <a:p>
            <a:pPr>
              <a:lnSpc>
                <a:spcPct val="80000"/>
              </a:lnSpc>
              <a:buFontTx/>
              <a:buNone/>
            </a:pPr>
            <a:r>
              <a:rPr lang="de-DE" sz="1800" b="1" i="1" dirty="0">
                <a:solidFill>
                  <a:schemeClr val="accent1">
                    <a:lumMod val="75000"/>
                  </a:schemeClr>
                </a:solidFill>
              </a:rPr>
              <a:t>B. Schader 2000/2004: Sprachenvielfalt als Chance</a:t>
            </a:r>
            <a:r>
              <a:rPr lang="de-DE" sz="1800" b="1" dirty="0">
                <a:solidFill>
                  <a:schemeClr val="accent1">
                    <a:lumMod val="75000"/>
                  </a:schemeClr>
                </a:solidFill>
              </a:rPr>
              <a:t>. </a:t>
            </a:r>
            <a:r>
              <a:rPr lang="de-DE" sz="1800" b="1" i="1" dirty="0">
                <a:solidFill>
                  <a:schemeClr val="accent1">
                    <a:lumMod val="75000"/>
                  </a:schemeClr>
                </a:solidFill>
              </a:rPr>
              <a:t>Einführung in die Arbeit mit den nichtdeutschen Sprachen im Deutschunterricht und 101 praktische Vorschläge. </a:t>
            </a:r>
            <a:r>
              <a:rPr lang="de-DE" sz="1800" b="1" dirty="0" err="1">
                <a:solidFill>
                  <a:schemeClr val="accent1">
                    <a:lumMod val="75000"/>
                  </a:schemeClr>
                </a:solidFill>
              </a:rPr>
              <a:t>Orell</a:t>
            </a:r>
            <a:r>
              <a:rPr lang="de-DE" sz="1800" b="1" dirty="0">
                <a:solidFill>
                  <a:schemeClr val="accent1">
                    <a:lumMod val="75000"/>
                  </a:schemeClr>
                </a:solidFill>
              </a:rPr>
              <a:t> Füssli &amp; eins: Zürich und Troisdorf</a:t>
            </a:r>
            <a:r>
              <a:rPr lang="de-DE" sz="1800" b="1" dirty="0" smtClean="0">
                <a:solidFill>
                  <a:schemeClr val="accent1">
                    <a:lumMod val="75000"/>
                  </a:schemeClr>
                </a:solidFill>
              </a:rPr>
              <a:t>.</a:t>
            </a:r>
          </a:p>
          <a:p>
            <a:pPr>
              <a:lnSpc>
                <a:spcPct val="80000"/>
              </a:lnSpc>
              <a:buFontTx/>
              <a:buNone/>
            </a:pPr>
            <a:endParaRPr lang="de-DE" sz="300" b="1" dirty="0">
              <a:solidFill>
                <a:schemeClr val="accent1">
                  <a:lumMod val="75000"/>
                </a:schemeClr>
              </a:solidFill>
            </a:endParaRPr>
          </a:p>
          <a:p>
            <a:pPr>
              <a:lnSpc>
                <a:spcPct val="80000"/>
              </a:lnSpc>
            </a:pPr>
            <a:r>
              <a:rPr lang="de-DE" sz="1800" b="1" dirty="0">
                <a:solidFill>
                  <a:schemeClr val="hlink"/>
                </a:solidFill>
              </a:rPr>
              <a:t>Materialien für die kontinuierliche Arbeit </a:t>
            </a:r>
            <a:r>
              <a:rPr lang="de-DE" sz="1800" b="1" dirty="0" smtClean="0">
                <a:solidFill>
                  <a:schemeClr val="hlink"/>
                </a:solidFill>
              </a:rPr>
              <a:t>im </a:t>
            </a:r>
            <a:r>
              <a:rPr lang="de-DE" sz="1800" b="1" dirty="0">
                <a:solidFill>
                  <a:schemeClr val="hlink"/>
                </a:solidFill>
              </a:rPr>
              <a:t>mehrsprachigen Klassenzimmer:</a:t>
            </a:r>
          </a:p>
          <a:p>
            <a:pPr>
              <a:lnSpc>
                <a:spcPct val="80000"/>
              </a:lnSpc>
              <a:buFontTx/>
              <a:buNone/>
            </a:pPr>
            <a:r>
              <a:rPr lang="de-DE" sz="1800" b="1" i="1" dirty="0" smtClean="0">
                <a:solidFill>
                  <a:schemeClr val="accent1">
                    <a:lumMod val="75000"/>
                  </a:schemeClr>
                </a:solidFill>
              </a:rPr>
              <a:t>KIESEL</a:t>
            </a:r>
            <a:r>
              <a:rPr lang="de-DE" sz="1800" b="1" i="1" dirty="0">
                <a:solidFill>
                  <a:schemeClr val="accent1">
                    <a:lumMod val="75000"/>
                  </a:schemeClr>
                </a:solidFill>
              </a:rPr>
              <a:t>, ab 2003</a:t>
            </a:r>
            <a:r>
              <a:rPr lang="de-DE" sz="1800" b="1" dirty="0">
                <a:solidFill>
                  <a:schemeClr val="accent1">
                    <a:lumMod val="75000"/>
                  </a:schemeClr>
                </a:solidFill>
              </a:rPr>
              <a:t>. Hefte zu Sprachthemen mit Arbeitsvorschlägen (</a:t>
            </a:r>
            <a:r>
              <a:rPr lang="de-DE" sz="1800" b="1" i="1" dirty="0">
                <a:solidFill>
                  <a:schemeClr val="accent1">
                    <a:lumMod val="75000"/>
                  </a:schemeClr>
                </a:solidFill>
              </a:rPr>
              <a:t>von den Sprachen der Kinder zu den Sprachen der Welt</a:t>
            </a:r>
            <a:r>
              <a:rPr lang="de-DE" sz="1800" b="1" dirty="0">
                <a:solidFill>
                  <a:schemeClr val="accent1">
                    <a:lumMod val="75000"/>
                  </a:schemeClr>
                </a:solidFill>
              </a:rPr>
              <a:t>) und Kommentaren</a:t>
            </a:r>
            <a:r>
              <a:rPr lang="de-DE" sz="1800" b="1" dirty="0" smtClean="0">
                <a:solidFill>
                  <a:schemeClr val="accent1">
                    <a:lumMod val="75000"/>
                  </a:schemeClr>
                </a:solidFill>
              </a:rPr>
              <a:t>. </a:t>
            </a:r>
            <a:br>
              <a:rPr lang="de-DE" sz="1800" b="1" dirty="0" smtClean="0">
                <a:solidFill>
                  <a:schemeClr val="accent1">
                    <a:lumMod val="75000"/>
                  </a:schemeClr>
                </a:solidFill>
              </a:rPr>
            </a:br>
            <a:r>
              <a:rPr lang="de-DE" sz="1800" b="1" dirty="0" smtClean="0">
                <a:solidFill>
                  <a:schemeClr val="accent1">
                    <a:lumMod val="75000"/>
                  </a:schemeClr>
                </a:solidFill>
                <a:hlinkClick r:id="rId2"/>
              </a:rPr>
              <a:t>www.sprachen.ac.at</a:t>
            </a:r>
            <a:r>
              <a:rPr lang="de-DE" sz="1800" b="1" dirty="0" smtClean="0">
                <a:solidFill>
                  <a:schemeClr val="accent1">
                    <a:lumMod val="75000"/>
                  </a:schemeClr>
                </a:solidFill>
              </a:rPr>
              <a:t> </a:t>
            </a:r>
            <a:r>
              <a:rPr lang="de-DE" sz="1800" b="1" dirty="0">
                <a:solidFill>
                  <a:schemeClr val="accent1">
                    <a:lumMod val="75000"/>
                  </a:schemeClr>
                </a:solidFill>
                <a:sym typeface="Wingdings" pitchFamily="2" charset="2"/>
              </a:rPr>
              <a:t> Publikationen  KIESEL</a:t>
            </a:r>
            <a:endParaRPr lang="de-DE" sz="1800" b="1" dirty="0">
              <a:solidFill>
                <a:schemeClr val="accent1">
                  <a:lumMod val="75000"/>
                </a:schemeClr>
              </a:solidFill>
            </a:endParaRPr>
          </a:p>
          <a:p>
            <a:pPr>
              <a:lnSpc>
                <a:spcPct val="80000"/>
              </a:lnSpc>
              <a:buFontTx/>
              <a:buNone/>
            </a:pPr>
            <a:endParaRPr lang="de-DE" sz="1800" b="1" dirty="0">
              <a:solidFill>
                <a:schemeClr val="accent1">
                  <a:lumMod val="75000"/>
                </a:schemeClr>
              </a:solidFill>
            </a:endParaRPr>
          </a:p>
          <a:p>
            <a:endParaRPr lang="de-DE" sz="1800" dirty="0"/>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18</a:t>
            </a:fld>
            <a:endParaRPr lang="de-DE"/>
          </a:p>
        </p:txBody>
      </p:sp>
    </p:spTree>
    <p:extLst>
      <p:ext uri="{BB962C8B-B14F-4D97-AF65-F5344CB8AC3E}">
        <p14:creationId xmlns:p14="http://schemas.microsoft.com/office/powerpoint/2010/main" val="3405832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a:solidFill>
            <a:srgbClr val="FFFF00"/>
          </a:solidFill>
        </p:spPr>
        <p:txBody>
          <a:bodyPr>
            <a:normAutofit/>
          </a:bodyPr>
          <a:lstStyle/>
          <a:p>
            <a:r>
              <a:rPr lang="de-DE" sz="2800" dirty="0" smtClean="0">
                <a:solidFill>
                  <a:schemeClr val="accent1">
                    <a:lumMod val="75000"/>
                  </a:schemeClr>
                </a:solidFill>
                <a:latin typeface="Forte" pitchFamily="66" charset="0"/>
              </a:rPr>
              <a:t>Grundproblem von Material zur Sprachenvielfalt</a:t>
            </a:r>
            <a:endParaRPr lang="de-DE" sz="2800" dirty="0">
              <a:solidFill>
                <a:schemeClr val="accent1">
                  <a:lumMod val="75000"/>
                </a:schemeClr>
              </a:solidFill>
              <a:latin typeface="Forte" pitchFamily="66" charset="0"/>
            </a:endParaRPr>
          </a:p>
        </p:txBody>
      </p:sp>
      <p:sp>
        <p:nvSpPr>
          <p:cNvPr id="3" name="Inhaltsplatzhalter 2"/>
          <p:cNvSpPr>
            <a:spLocks noGrp="1"/>
          </p:cNvSpPr>
          <p:nvPr>
            <p:ph sz="half" idx="1"/>
          </p:nvPr>
        </p:nvSpPr>
        <p:spPr>
          <a:xfrm>
            <a:off x="457200" y="2132856"/>
            <a:ext cx="4038600" cy="3993307"/>
          </a:xfrm>
          <a:solidFill>
            <a:schemeClr val="bg1">
              <a:lumMod val="95000"/>
            </a:schemeClr>
          </a:solidFill>
        </p:spPr>
        <p:txBody>
          <a:bodyPr>
            <a:normAutofit fontScale="85000" lnSpcReduction="20000"/>
          </a:bodyPr>
          <a:lstStyle/>
          <a:p>
            <a:endParaRPr lang="de-DE" dirty="0"/>
          </a:p>
          <a:p>
            <a:r>
              <a:rPr lang="de-DE" dirty="0"/>
              <a:t>Notwendigkeit von </a:t>
            </a:r>
            <a:r>
              <a:rPr lang="de-DE" dirty="0" smtClean="0"/>
              <a:t>Unterrichtshilfen</a:t>
            </a:r>
          </a:p>
          <a:p>
            <a:endParaRPr lang="de-DE" dirty="0"/>
          </a:p>
          <a:p>
            <a:r>
              <a:rPr lang="de-DE" dirty="0"/>
              <a:t>Spontan oder vorgefertigt?</a:t>
            </a:r>
          </a:p>
          <a:p>
            <a:endParaRPr lang="de-DE" dirty="0"/>
          </a:p>
          <a:p>
            <a:r>
              <a:rPr lang="de-DE" dirty="0"/>
              <a:t>Grad der Offenheit von </a:t>
            </a:r>
            <a:r>
              <a:rPr lang="de-DE" dirty="0" smtClean="0"/>
              <a:t>Materialien </a:t>
            </a:r>
            <a:r>
              <a:rPr lang="de-DE" dirty="0" smtClean="0">
                <a:sym typeface="Wingdings" pitchFamily="2" charset="2"/>
              </a:rPr>
              <a:t>  </a:t>
            </a:r>
          </a:p>
          <a:p>
            <a:endParaRPr lang="de-DE" dirty="0">
              <a:sym typeface="Wingdings" pitchFamily="2" charset="2"/>
            </a:endParaRPr>
          </a:p>
          <a:p>
            <a:pPr marL="0" indent="0">
              <a:buNone/>
            </a:pPr>
            <a:r>
              <a:rPr lang="es-ES" sz="3300" b="1" dirty="0" smtClean="0">
                <a:solidFill>
                  <a:srgbClr val="0000FF"/>
                </a:solidFill>
              </a:rPr>
              <a:t>¿Wie sieht mein Lösungsvorschlag aus?</a:t>
            </a:r>
            <a:endParaRPr lang="de-DE" sz="3300" dirty="0">
              <a:solidFill>
                <a:srgbClr val="0000FF"/>
              </a:solidFill>
            </a:endParaRPr>
          </a:p>
          <a:p>
            <a:endParaRPr lang="de-DE" dirty="0"/>
          </a:p>
        </p:txBody>
      </p:sp>
      <p:sp>
        <p:nvSpPr>
          <p:cNvPr id="4" name="Inhaltsplatzhalter 3"/>
          <p:cNvSpPr>
            <a:spLocks noGrp="1"/>
          </p:cNvSpPr>
          <p:nvPr>
            <p:ph sz="half" idx="2"/>
          </p:nvPr>
        </p:nvSpPr>
        <p:spPr>
          <a:xfrm>
            <a:off x="4648200" y="1124744"/>
            <a:ext cx="4038600" cy="5001419"/>
          </a:xfrm>
          <a:solidFill>
            <a:schemeClr val="accent5">
              <a:lumMod val="40000"/>
              <a:lumOff val="60000"/>
            </a:schemeClr>
          </a:solidFill>
        </p:spPr>
        <p:txBody>
          <a:bodyPr>
            <a:normAutofit fontScale="85000" lnSpcReduction="20000"/>
          </a:bodyPr>
          <a:lstStyle/>
          <a:p>
            <a:pPr>
              <a:buFontTx/>
              <a:buChar char="-"/>
            </a:pPr>
            <a:endParaRPr lang="de-DE" dirty="0" smtClean="0"/>
          </a:p>
          <a:p>
            <a:pPr>
              <a:buFontTx/>
              <a:buChar char="-"/>
            </a:pPr>
            <a:r>
              <a:rPr lang="de-DE" dirty="0" smtClean="0"/>
              <a:t>Keine </a:t>
            </a:r>
            <a:r>
              <a:rPr lang="de-DE" dirty="0"/>
              <a:t>Modellkinder als Vorgabe </a:t>
            </a:r>
          </a:p>
          <a:p>
            <a:pPr>
              <a:buFontTx/>
              <a:buChar char="-"/>
            </a:pPr>
            <a:r>
              <a:rPr lang="de-DE" dirty="0"/>
              <a:t>offen für Beteiligung aller </a:t>
            </a:r>
          </a:p>
          <a:p>
            <a:pPr>
              <a:buFontTx/>
              <a:buChar char="-"/>
            </a:pPr>
            <a:r>
              <a:rPr lang="de-DE" dirty="0"/>
              <a:t>offen für alle Sprachen </a:t>
            </a:r>
          </a:p>
          <a:p>
            <a:pPr>
              <a:buFontTx/>
              <a:buChar char="-"/>
            </a:pPr>
            <a:r>
              <a:rPr lang="de-DE" dirty="0"/>
              <a:t>erfahrungsbasiert </a:t>
            </a:r>
          </a:p>
          <a:p>
            <a:pPr>
              <a:buFontTx/>
              <a:buChar char="-"/>
            </a:pPr>
            <a:r>
              <a:rPr lang="de-DE" dirty="0"/>
              <a:t>egalitär </a:t>
            </a:r>
          </a:p>
          <a:p>
            <a:pPr>
              <a:buFontTx/>
              <a:buChar char="-"/>
            </a:pPr>
            <a:r>
              <a:rPr lang="de-DE" dirty="0"/>
              <a:t>selbststeuernd und eigenaktiv </a:t>
            </a:r>
          </a:p>
          <a:p>
            <a:pPr>
              <a:buFontTx/>
              <a:buChar char="-"/>
            </a:pPr>
            <a:r>
              <a:rPr lang="de-DE" dirty="0"/>
              <a:t>alle Informationstechniken nutzend </a:t>
            </a:r>
          </a:p>
          <a:p>
            <a:pPr>
              <a:buFontTx/>
              <a:buChar char="-"/>
            </a:pPr>
            <a:r>
              <a:rPr lang="de-DE" dirty="0"/>
              <a:t>Methodenentscheidungen der Lernenden </a:t>
            </a:r>
          </a:p>
          <a:p>
            <a:pPr>
              <a:buFontTx/>
              <a:buChar char="-"/>
            </a:pPr>
            <a:r>
              <a:rPr lang="de-DE" dirty="0"/>
              <a:t>kooperativ</a:t>
            </a:r>
          </a:p>
          <a:p>
            <a:endParaRPr lang="de-DE" dirty="0"/>
          </a:p>
        </p:txBody>
      </p:sp>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19</a:t>
            </a:fld>
            <a:endParaRPr lang="de-DE"/>
          </a:p>
        </p:txBody>
      </p:sp>
    </p:spTree>
    <p:extLst>
      <p:ext uri="{BB962C8B-B14F-4D97-AF65-F5344CB8AC3E}">
        <p14:creationId xmlns:p14="http://schemas.microsoft.com/office/powerpoint/2010/main" val="100743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wipe(down)">
                                      <p:cBhvr>
                                        <p:cTn id="25" dur="500"/>
                                        <p:tgtEl>
                                          <p:spTgt spid="4">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down)">
                                      <p:cBhvr>
                                        <p:cTn id="28" dur="500"/>
                                        <p:tgtEl>
                                          <p:spTgt spid="4">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wipe(down)">
                                      <p:cBhvr>
                                        <p:cTn id="31" dur="500"/>
                                        <p:tgtEl>
                                          <p:spTgt spid="4">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994122"/>
          </a:xfrm>
          <a:solidFill>
            <a:srgbClr val="FFFF00"/>
          </a:solidFill>
        </p:spPr>
        <p:txBody>
          <a:bodyPr>
            <a:normAutofit fontScale="90000"/>
          </a:bodyPr>
          <a:lstStyle/>
          <a:p>
            <a:r>
              <a:rPr lang="de-DE" sz="3200" dirty="0" smtClean="0">
                <a:solidFill>
                  <a:srgbClr val="0000FF"/>
                </a:solidFill>
                <a:latin typeface="Forte" pitchFamily="66" charset="0"/>
              </a:rPr>
              <a:t>Unerkannte Potenziale </a:t>
            </a:r>
            <a:br>
              <a:rPr lang="de-DE" sz="3200" dirty="0" smtClean="0">
                <a:solidFill>
                  <a:srgbClr val="0000FF"/>
                </a:solidFill>
                <a:latin typeface="Forte" pitchFamily="66" charset="0"/>
              </a:rPr>
            </a:br>
            <a:r>
              <a:rPr lang="de-DE" sz="3200" dirty="0" smtClean="0">
                <a:solidFill>
                  <a:srgbClr val="0000FF"/>
                </a:solidFill>
                <a:latin typeface="Forte" pitchFamily="66" charset="0"/>
              </a:rPr>
              <a:t>von </a:t>
            </a:r>
            <a:r>
              <a:rPr lang="de-DE" sz="3200" dirty="0" err="1" smtClean="0">
                <a:solidFill>
                  <a:srgbClr val="0000FF"/>
                </a:solidFill>
                <a:latin typeface="Forte" pitchFamily="66" charset="0"/>
              </a:rPr>
              <a:t>DaZ</a:t>
            </a:r>
            <a:r>
              <a:rPr lang="de-DE" sz="3200" dirty="0" smtClean="0">
                <a:solidFill>
                  <a:srgbClr val="0000FF"/>
                </a:solidFill>
                <a:latin typeface="Forte" pitchFamily="66" charset="0"/>
              </a:rPr>
              <a:t>-Kindern und -Jugendlichen</a:t>
            </a:r>
            <a:endParaRPr lang="de-DE" sz="3200" dirty="0">
              <a:solidFill>
                <a:srgbClr val="0000FF"/>
              </a:solidFill>
              <a:latin typeface="Forte" pitchFamily="66" charset="0"/>
            </a:endParaRPr>
          </a:p>
        </p:txBody>
      </p:sp>
      <p:sp>
        <p:nvSpPr>
          <p:cNvPr id="5" name="Inhaltsplatzhalter 4"/>
          <p:cNvSpPr>
            <a:spLocks noGrp="1"/>
          </p:cNvSpPr>
          <p:nvPr>
            <p:ph idx="1"/>
          </p:nvPr>
        </p:nvSpPr>
        <p:spPr>
          <a:xfrm>
            <a:off x="457200" y="1268760"/>
            <a:ext cx="8229600" cy="4857403"/>
          </a:xfrm>
          <a:solidFill>
            <a:schemeClr val="accent5">
              <a:lumMod val="20000"/>
              <a:lumOff val="80000"/>
            </a:schemeClr>
          </a:solidFill>
        </p:spPr>
        <p:txBody>
          <a:bodyPr>
            <a:normAutofit fontScale="55000" lnSpcReduction="20000"/>
          </a:bodyPr>
          <a:lstStyle/>
          <a:p>
            <a:endParaRPr lang="de-DE" sz="2800" dirty="0" smtClean="0">
              <a:solidFill>
                <a:srgbClr val="0000FF"/>
              </a:solidFill>
              <a:latin typeface="Tahoma" pitchFamily="34" charset="0"/>
            </a:endParaRPr>
          </a:p>
          <a:p>
            <a:r>
              <a:rPr lang="de-DE" sz="3800" dirty="0" smtClean="0">
                <a:solidFill>
                  <a:srgbClr val="0000FF"/>
                </a:solidFill>
                <a:latin typeface="Tahoma" pitchFamily="34" charset="0"/>
              </a:rPr>
              <a:t>Gespräch </a:t>
            </a:r>
            <a:r>
              <a:rPr lang="de-DE" sz="3800" dirty="0">
                <a:solidFill>
                  <a:srgbClr val="0000FF"/>
                </a:solidFill>
                <a:latin typeface="Tahoma" pitchFamily="34" charset="0"/>
              </a:rPr>
              <a:t>zu Dias aus der Türkei</a:t>
            </a:r>
            <a:r>
              <a:rPr lang="de-DE" sz="3800" dirty="0" smtClean="0">
                <a:solidFill>
                  <a:srgbClr val="0000FF"/>
                </a:solidFill>
                <a:latin typeface="Tahoma" pitchFamily="34" charset="0"/>
              </a:rPr>
              <a:t>:</a:t>
            </a:r>
          </a:p>
          <a:p>
            <a:pPr marL="457200" indent="-457200">
              <a:lnSpc>
                <a:spcPct val="90000"/>
              </a:lnSpc>
              <a:buClr>
                <a:srgbClr val="A50021"/>
              </a:buClr>
              <a:buSzPct val="75000"/>
              <a:buNone/>
            </a:pPr>
            <a:endParaRPr lang="de-DE" sz="2800" dirty="0" smtClean="0">
              <a:latin typeface="Tahoma" pitchFamily="34" charset="0"/>
            </a:endParaRPr>
          </a:p>
          <a:p>
            <a:pPr marL="0" indent="0">
              <a:lnSpc>
                <a:spcPct val="134000"/>
              </a:lnSpc>
              <a:buClr>
                <a:srgbClr val="A50021"/>
              </a:buClr>
              <a:buSzPct val="75000"/>
              <a:buNone/>
            </a:pPr>
            <a:r>
              <a:rPr lang="de-DE" sz="3600" dirty="0" smtClean="0">
                <a:solidFill>
                  <a:schemeClr val="accent1">
                    <a:lumMod val="50000"/>
                  </a:schemeClr>
                </a:solidFill>
                <a:latin typeface="Tahoma" pitchFamily="34" charset="0"/>
              </a:rPr>
              <a:t>L</a:t>
            </a:r>
            <a:r>
              <a:rPr lang="de-DE" sz="3600" dirty="0">
                <a:solidFill>
                  <a:schemeClr val="accent1">
                    <a:lumMod val="50000"/>
                  </a:schemeClr>
                </a:solidFill>
                <a:latin typeface="Tahoma" pitchFamily="34" charset="0"/>
              </a:rPr>
              <a:t>: Und was sieht man noch auf dem Bild/ das habt ihr vorhin auch schon gesagt?</a:t>
            </a:r>
          </a:p>
          <a:p>
            <a:pPr marL="457200" indent="-457200">
              <a:lnSpc>
                <a:spcPct val="134000"/>
              </a:lnSpc>
              <a:buClr>
                <a:srgbClr val="A50021"/>
              </a:buClr>
              <a:buSzPct val="75000"/>
              <a:buNone/>
            </a:pPr>
            <a:r>
              <a:rPr lang="de-DE" sz="3600" dirty="0">
                <a:solidFill>
                  <a:schemeClr val="accent1">
                    <a:lumMod val="50000"/>
                  </a:schemeClr>
                </a:solidFill>
                <a:latin typeface="Tahoma" pitchFamily="34" charset="0"/>
              </a:rPr>
              <a:t>S: Moschee/ Hier ist die Moschee\</a:t>
            </a:r>
          </a:p>
          <a:p>
            <a:pPr marL="457200" indent="-457200">
              <a:lnSpc>
                <a:spcPct val="134000"/>
              </a:lnSpc>
              <a:buClr>
                <a:srgbClr val="A50021"/>
              </a:buClr>
              <a:buSzPct val="75000"/>
              <a:buNone/>
            </a:pPr>
            <a:r>
              <a:rPr lang="de-DE" sz="3600" dirty="0">
                <a:solidFill>
                  <a:schemeClr val="accent1">
                    <a:lumMod val="50000"/>
                  </a:schemeClr>
                </a:solidFill>
                <a:latin typeface="Tahoma" pitchFamily="34" charset="0"/>
              </a:rPr>
              <a:t>S: Ohne Artikel muss man das schreiben!</a:t>
            </a:r>
          </a:p>
          <a:p>
            <a:pPr marL="457200" indent="-457200">
              <a:lnSpc>
                <a:spcPct val="134000"/>
              </a:lnSpc>
              <a:buClr>
                <a:srgbClr val="A50021"/>
              </a:buClr>
              <a:buSzPct val="75000"/>
              <a:buNone/>
            </a:pPr>
            <a:r>
              <a:rPr lang="de-DE" sz="3600" dirty="0">
                <a:solidFill>
                  <a:schemeClr val="accent1">
                    <a:lumMod val="50000"/>
                  </a:schemeClr>
                </a:solidFill>
                <a:latin typeface="Tahoma" pitchFamily="34" charset="0"/>
              </a:rPr>
              <a:t>L: Warum ohne Artikel?</a:t>
            </a:r>
          </a:p>
          <a:p>
            <a:pPr marL="457200" indent="-457200">
              <a:lnSpc>
                <a:spcPct val="134000"/>
              </a:lnSpc>
              <a:buClr>
                <a:srgbClr val="A50021"/>
              </a:buClr>
              <a:buSzPct val="75000"/>
              <a:buNone/>
            </a:pPr>
            <a:r>
              <a:rPr lang="de-DE" sz="3600" dirty="0">
                <a:solidFill>
                  <a:schemeClr val="accent1">
                    <a:lumMod val="50000"/>
                  </a:schemeClr>
                </a:solidFill>
                <a:latin typeface="Tahoma" pitchFamily="34" charset="0"/>
              </a:rPr>
              <a:t>S: </a:t>
            </a:r>
            <a:r>
              <a:rPr lang="de-DE" sz="3600" dirty="0" smtClean="0">
                <a:solidFill>
                  <a:schemeClr val="accent1">
                    <a:lumMod val="50000"/>
                  </a:schemeClr>
                </a:solidFill>
                <a:latin typeface="Tahoma" pitchFamily="34" charset="0"/>
              </a:rPr>
              <a:t>Ohne </a:t>
            </a:r>
            <a:r>
              <a:rPr lang="de-DE" sz="3600" dirty="0">
                <a:solidFill>
                  <a:schemeClr val="accent1">
                    <a:lumMod val="50000"/>
                  </a:schemeClr>
                </a:solidFill>
                <a:latin typeface="Tahoma" pitchFamily="34" charset="0"/>
              </a:rPr>
              <a:t>Artikel\</a:t>
            </a:r>
          </a:p>
          <a:p>
            <a:pPr marL="457200" indent="-457200">
              <a:lnSpc>
                <a:spcPct val="134000"/>
              </a:lnSpc>
              <a:buClr>
                <a:srgbClr val="A50021"/>
              </a:buClr>
              <a:buSzPct val="75000"/>
              <a:buNone/>
            </a:pPr>
            <a:r>
              <a:rPr lang="de-DE" sz="3600" dirty="0">
                <a:solidFill>
                  <a:schemeClr val="accent1">
                    <a:lumMod val="50000"/>
                  </a:schemeClr>
                </a:solidFill>
                <a:latin typeface="Tahoma" pitchFamily="34" charset="0"/>
              </a:rPr>
              <a:t>S: Mit Artikel\ bei Deutsche mit Artikel\</a:t>
            </a:r>
          </a:p>
          <a:p>
            <a:pPr marL="457200" indent="-457200">
              <a:lnSpc>
                <a:spcPct val="134000"/>
              </a:lnSpc>
              <a:buClr>
                <a:srgbClr val="A50021"/>
              </a:buClr>
              <a:buSzPct val="75000"/>
              <a:buNone/>
            </a:pPr>
            <a:r>
              <a:rPr lang="de-DE" sz="3600" dirty="0">
                <a:solidFill>
                  <a:schemeClr val="accent1">
                    <a:lumMod val="50000"/>
                  </a:schemeClr>
                </a:solidFill>
                <a:latin typeface="Tahoma" pitchFamily="34" charset="0"/>
              </a:rPr>
              <a:t>L: Nein/ das muss dortbleiben\ das ist halt das deutsche Wort\</a:t>
            </a:r>
          </a:p>
          <a:p>
            <a:pPr marL="457200" indent="-457200">
              <a:lnSpc>
                <a:spcPct val="134000"/>
              </a:lnSpc>
              <a:buClr>
                <a:srgbClr val="A50021"/>
              </a:buClr>
              <a:buSzPct val="75000"/>
              <a:buNone/>
            </a:pPr>
            <a:r>
              <a:rPr lang="de-DE" sz="3600" dirty="0">
                <a:solidFill>
                  <a:schemeClr val="accent1">
                    <a:lumMod val="50000"/>
                  </a:schemeClr>
                </a:solidFill>
                <a:latin typeface="Tahoma" pitchFamily="34" charset="0"/>
              </a:rPr>
              <a:t>S: Wir schreiben dann türkisch\</a:t>
            </a:r>
          </a:p>
          <a:p>
            <a:pPr marL="457200" indent="-457200">
              <a:lnSpc>
                <a:spcPct val="134000"/>
              </a:lnSpc>
              <a:buClr>
                <a:srgbClr val="A50021"/>
              </a:buClr>
              <a:buSzPct val="75000"/>
              <a:buNone/>
            </a:pPr>
            <a:r>
              <a:rPr lang="de-DE" sz="3600" dirty="0">
                <a:solidFill>
                  <a:schemeClr val="accent1">
                    <a:lumMod val="50000"/>
                  </a:schemeClr>
                </a:solidFill>
                <a:latin typeface="Tahoma" pitchFamily="34" charset="0"/>
              </a:rPr>
              <a:t>S: Aber auf Türkisch Moschee schreibt man ohne Artikel!</a:t>
            </a:r>
          </a:p>
          <a:p>
            <a:pPr marL="0" indent="0">
              <a:lnSpc>
                <a:spcPct val="134000"/>
              </a:lnSpc>
              <a:buClr>
                <a:srgbClr val="A50021"/>
              </a:buClr>
              <a:buSzPct val="75000"/>
              <a:buNone/>
            </a:pPr>
            <a:endParaRPr lang="de-DE" sz="2800" dirty="0">
              <a:solidFill>
                <a:schemeClr val="accent1">
                  <a:lumMod val="50000"/>
                </a:schemeClr>
              </a:solidFill>
            </a:endParaRPr>
          </a:p>
          <a:p>
            <a:pPr marL="0" indent="0">
              <a:buNone/>
            </a:pPr>
            <a:endParaRPr lang="de-DE"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735" y="2609652"/>
            <a:ext cx="3068713" cy="204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ußzeilenplatzhalter 1"/>
          <p:cNvSpPr>
            <a:spLocks noGrp="1"/>
          </p:cNvSpPr>
          <p:nvPr>
            <p:ph type="ftr" sz="quarter" idx="11"/>
          </p:nvPr>
        </p:nvSpPr>
        <p:spPr/>
        <p:txBody>
          <a:bodyPr/>
          <a:lstStyle/>
          <a:p>
            <a:r>
              <a:rPr lang="de-DE" smtClean="0"/>
              <a:t>Ingelore Oomen-Welke                Pädagogische Hochschule Freiburg i.Br.</a:t>
            </a:r>
            <a:endParaRPr lang="de-DE"/>
          </a:p>
        </p:txBody>
      </p:sp>
      <p:sp>
        <p:nvSpPr>
          <p:cNvPr id="3" name="Foliennummernplatzhalter 2"/>
          <p:cNvSpPr>
            <a:spLocks noGrp="1"/>
          </p:cNvSpPr>
          <p:nvPr>
            <p:ph type="sldNum" sz="quarter" idx="12"/>
          </p:nvPr>
        </p:nvSpPr>
        <p:spPr/>
        <p:txBody>
          <a:bodyPr/>
          <a:lstStyle/>
          <a:p>
            <a:fld id="{5C95F33D-3CBB-4C13-9C4C-BBEFCCC6EAF9}" type="slidenum">
              <a:rPr lang="de-DE" smtClean="0"/>
              <a:t>2</a:t>
            </a:fld>
            <a:endParaRPr lang="de-DE"/>
          </a:p>
        </p:txBody>
      </p:sp>
    </p:spTree>
    <p:extLst>
      <p:ext uri="{BB962C8B-B14F-4D97-AF65-F5344CB8AC3E}">
        <p14:creationId xmlns:p14="http://schemas.microsoft.com/office/powerpoint/2010/main" val="15086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wipe(down)">
                                      <p:cBhvr>
                                        <p:cTn id="10" dur="500"/>
                                        <p:tgtEl>
                                          <p:spTgt spid="5">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wipe(down)">
                                      <p:cBhvr>
                                        <p:cTn id="13" dur="500"/>
                                        <p:tgtEl>
                                          <p:spTgt spid="5">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down)">
                                      <p:cBhvr>
                                        <p:cTn id="16" dur="500"/>
                                        <p:tgtEl>
                                          <p:spTgt spid="5">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wipe(down)">
                                      <p:cBhvr>
                                        <p:cTn id="19" dur="500"/>
                                        <p:tgtEl>
                                          <p:spTgt spid="5">
                                            <p:txEl>
                                              <p:pRg st="7" end="7"/>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wipe(down)">
                                      <p:cBhvr>
                                        <p:cTn id="22" dur="500"/>
                                        <p:tgtEl>
                                          <p:spTgt spid="5">
                                            <p:txEl>
                                              <p:pRg st="8" end="8"/>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wipe(down)">
                                      <p:cBhvr>
                                        <p:cTn id="25" dur="500"/>
                                        <p:tgtEl>
                                          <p:spTgt spid="5">
                                            <p:txEl>
                                              <p:pRg st="9" end="9"/>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
                                            <p:txEl>
                                              <p:pRg st="10" end="10"/>
                                            </p:txEl>
                                          </p:spTgt>
                                        </p:tgtEl>
                                        <p:attrNameLst>
                                          <p:attrName>style.visibility</p:attrName>
                                        </p:attrNameLst>
                                      </p:cBhvr>
                                      <p:to>
                                        <p:strVal val="visible"/>
                                      </p:to>
                                    </p:set>
                                    <p:animEffect transition="in" filter="wipe(down)">
                                      <p:cBhvr>
                                        <p:cTn id="28" dur="500"/>
                                        <p:tgtEl>
                                          <p:spTgt spid="5">
                                            <p:txEl>
                                              <p:pRg st="10" end="1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animEffect transition="in" filter="wipe(down)">
                                      <p:cBhvr>
                                        <p:cTn id="31"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a:solidFill>
            <a:srgbClr val="FFFF00"/>
          </a:solidFill>
        </p:spPr>
        <p:txBody>
          <a:bodyPr>
            <a:noAutofit/>
          </a:bodyPr>
          <a:lstStyle/>
          <a:p>
            <a:pPr algn="l"/>
            <a:r>
              <a:rPr lang="de-DE" sz="2400" dirty="0" smtClean="0">
                <a:solidFill>
                  <a:srgbClr val="0000FF"/>
                </a:solidFill>
              </a:rPr>
              <a:t>I. Oomen-Welke (Hrsg.): Der Sprachenfächer. Materialien für den interkulturellen DU in der Sek I. Berlin: Cornelsen, ab 2010</a:t>
            </a:r>
            <a:endParaRPr lang="de-DE" sz="2400" dirty="0">
              <a:solidFill>
                <a:srgbClr val="0000FF"/>
              </a:solidFill>
            </a:endParaRPr>
          </a:p>
        </p:txBody>
      </p:sp>
      <p:sp>
        <p:nvSpPr>
          <p:cNvPr id="3" name="Inhaltsplatzhalter 2"/>
          <p:cNvSpPr>
            <a:spLocks noGrp="1"/>
          </p:cNvSpPr>
          <p:nvPr>
            <p:ph sz="half" idx="1"/>
          </p:nvPr>
        </p:nvSpPr>
        <p:spPr/>
        <p:txBody>
          <a:bodyPr/>
          <a:lstStyle/>
          <a:p>
            <a:pPr marL="0" indent="0">
              <a:buNone/>
            </a:pPr>
            <a:endParaRPr lang="de-DE" dirty="0"/>
          </a:p>
        </p:txBody>
      </p:sp>
      <p:sp>
        <p:nvSpPr>
          <p:cNvPr id="4" name="Inhaltsplatzhalter 3"/>
          <p:cNvSpPr>
            <a:spLocks noGrp="1"/>
          </p:cNvSpPr>
          <p:nvPr>
            <p:ph sz="half" idx="2"/>
          </p:nvPr>
        </p:nvSpPr>
        <p:spPr>
          <a:solidFill>
            <a:srgbClr val="FFFFCC"/>
          </a:solidFill>
        </p:spPr>
        <p:txBody>
          <a:bodyPr>
            <a:normAutofit/>
          </a:bodyPr>
          <a:lstStyle/>
          <a:p>
            <a:endParaRPr lang="de-DE" sz="2200" dirty="0" smtClean="0">
              <a:solidFill>
                <a:schemeClr val="tx2">
                  <a:lumMod val="75000"/>
                </a:schemeClr>
              </a:solidFill>
            </a:endParaRPr>
          </a:p>
          <a:p>
            <a:r>
              <a:rPr lang="de-DE" sz="2200" dirty="0">
                <a:solidFill>
                  <a:schemeClr val="tx2">
                    <a:lumMod val="75000"/>
                  </a:schemeClr>
                </a:solidFill>
              </a:rPr>
              <a:t>auf der Basis des Comenius- und ECML-Graz-Projekts </a:t>
            </a:r>
            <a:r>
              <a:rPr lang="de-DE" sz="2200" dirty="0" err="1">
                <a:solidFill>
                  <a:schemeClr val="tx2">
                    <a:lumMod val="75000"/>
                  </a:schemeClr>
                </a:solidFill>
              </a:rPr>
              <a:t>JaLing</a:t>
            </a:r>
            <a:r>
              <a:rPr lang="de-DE" sz="2200" dirty="0">
                <a:solidFill>
                  <a:schemeClr val="tx2">
                    <a:lumMod val="75000"/>
                  </a:schemeClr>
                </a:solidFill>
              </a:rPr>
              <a:t>, gemeinsam mit europäischen </a:t>
            </a:r>
            <a:r>
              <a:rPr lang="de-DE" sz="2200" dirty="0" smtClean="0">
                <a:solidFill>
                  <a:schemeClr val="tx2">
                    <a:lumMod val="75000"/>
                  </a:schemeClr>
                </a:solidFill>
              </a:rPr>
              <a:t>Partnern</a:t>
            </a:r>
            <a:endParaRPr lang="de-DE" sz="2200" dirty="0">
              <a:solidFill>
                <a:schemeClr val="tx2">
                  <a:lumMod val="75000"/>
                </a:schemeClr>
              </a:solidFill>
            </a:endParaRPr>
          </a:p>
          <a:p>
            <a:r>
              <a:rPr lang="de-DE" sz="2200" dirty="0" smtClean="0">
                <a:solidFill>
                  <a:schemeClr val="tx2">
                    <a:lumMod val="75000"/>
                  </a:schemeClr>
                </a:solidFill>
              </a:rPr>
              <a:t>ausgezeichnet mit dem Europäischen Sprachensiegel, 2008, Platz 1</a:t>
            </a:r>
          </a:p>
          <a:p>
            <a:r>
              <a:rPr lang="de-DE" sz="2200" dirty="0" smtClean="0">
                <a:solidFill>
                  <a:schemeClr val="tx2">
                    <a:lumMod val="75000"/>
                  </a:schemeClr>
                </a:solidFill>
              </a:rPr>
              <a:t>Vorschlag Deutschlands für das European Language </a:t>
            </a:r>
            <a:r>
              <a:rPr lang="de-DE" sz="2200" dirty="0">
                <a:solidFill>
                  <a:schemeClr val="tx2">
                    <a:lumMod val="75000"/>
                  </a:schemeClr>
                </a:solidFill>
              </a:rPr>
              <a:t>L</a:t>
            </a:r>
            <a:r>
              <a:rPr lang="de-DE" sz="2200" dirty="0" smtClean="0">
                <a:solidFill>
                  <a:schemeClr val="tx2">
                    <a:lumMod val="75000"/>
                  </a:schemeClr>
                </a:solidFill>
              </a:rPr>
              <a:t>abel </a:t>
            </a:r>
            <a:r>
              <a:rPr lang="de-DE" sz="2200" dirty="0" err="1" smtClean="0">
                <a:solidFill>
                  <a:schemeClr val="tx2">
                    <a:lumMod val="75000"/>
                  </a:schemeClr>
                </a:solidFill>
              </a:rPr>
              <a:t>of</a:t>
            </a:r>
            <a:r>
              <a:rPr lang="de-DE" sz="2200" dirty="0" smtClean="0">
                <a:solidFill>
                  <a:schemeClr val="tx2">
                    <a:lumMod val="75000"/>
                  </a:schemeClr>
                </a:solidFill>
              </a:rPr>
              <a:t> </a:t>
            </a:r>
            <a:r>
              <a:rPr lang="de-DE" sz="2200" dirty="0" err="1" smtClean="0">
                <a:solidFill>
                  <a:schemeClr val="tx2">
                    <a:lumMod val="75000"/>
                  </a:schemeClr>
                </a:solidFill>
              </a:rPr>
              <a:t>the</a:t>
            </a:r>
            <a:r>
              <a:rPr lang="de-DE" sz="2200" dirty="0" smtClean="0">
                <a:solidFill>
                  <a:schemeClr val="tx2">
                    <a:lumMod val="75000"/>
                  </a:schemeClr>
                </a:solidFill>
              </a:rPr>
              <a:t> Labels, 2012</a:t>
            </a:r>
          </a:p>
        </p:txBody>
      </p:sp>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20</a:t>
            </a:fld>
            <a:endParaRPr lang="de-D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7070"/>
            <a:ext cx="4032449" cy="3838448"/>
          </a:xfrm>
          <a:prstGeom prst="rect">
            <a:avLst/>
          </a:prstGeom>
          <a:solidFill>
            <a:srgbClr val="FFFFCC"/>
          </a:solidFill>
          <a:ln>
            <a:noFill/>
          </a:ln>
          <a:effectLst/>
        </p:spPr>
      </p:pic>
    </p:spTree>
    <p:extLst>
      <p:ext uri="{BB962C8B-B14F-4D97-AF65-F5344CB8AC3E}">
        <p14:creationId xmlns:p14="http://schemas.microsoft.com/office/powerpoint/2010/main" val="58141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457200" y="-315416"/>
            <a:ext cx="8229600" cy="1143000"/>
          </a:xfrm>
          <a:solidFill>
            <a:srgbClr val="FFFF00"/>
          </a:solidFill>
        </p:spPr>
        <p:txBody>
          <a:bodyPr>
            <a:normAutofit/>
          </a:bodyPr>
          <a:lstStyle/>
          <a:p>
            <a:r>
              <a:rPr lang="de-DE" sz="2800" dirty="0" smtClean="0">
                <a:solidFill>
                  <a:srgbClr val="0000FF"/>
                </a:solidFill>
                <a:latin typeface="Forte" pitchFamily="66" charset="0"/>
              </a:rPr>
              <a:t>Bisherige Themen und Unterthemen im Sprachenfächer</a:t>
            </a:r>
            <a:endParaRPr lang="de-DE" sz="2800" dirty="0">
              <a:solidFill>
                <a:srgbClr val="0000FF"/>
              </a:solidFill>
              <a:latin typeface="Forte" pitchFamily="66" charset="0"/>
            </a:endParaRPr>
          </a:p>
        </p:txBody>
      </p:sp>
      <p:sp>
        <p:nvSpPr>
          <p:cNvPr id="3" name="Inhaltsplatzhalter 2"/>
          <p:cNvSpPr>
            <a:spLocks noGrp="1"/>
          </p:cNvSpPr>
          <p:nvPr>
            <p:ph idx="1"/>
          </p:nvPr>
        </p:nvSpPr>
        <p:spPr>
          <a:xfrm>
            <a:off x="457200" y="476672"/>
            <a:ext cx="8229600" cy="6309320"/>
          </a:xfrm>
          <a:solidFill>
            <a:srgbClr val="FFFFCC"/>
          </a:solidFill>
        </p:spPr>
        <p:txBody>
          <a:bodyPr>
            <a:noAutofit/>
          </a:bodyPr>
          <a:lstStyle/>
          <a:p>
            <a:r>
              <a:rPr lang="de-DE" sz="2000" b="1" dirty="0"/>
              <a:t>Höflichkeit: </a:t>
            </a:r>
            <a:br>
              <a:rPr lang="de-DE" sz="2000" b="1" dirty="0"/>
            </a:br>
            <a:r>
              <a:rPr lang="de-DE" sz="2000" u="sng" dirty="0" smtClean="0">
                <a:solidFill>
                  <a:schemeClr val="accent3">
                    <a:lumMod val="50000"/>
                  </a:schemeClr>
                </a:solidFill>
                <a:hlinkClick r:id="rId2" action="ppaction://hlinkfile"/>
              </a:rPr>
              <a:t>Benimm </a:t>
            </a:r>
            <a:r>
              <a:rPr lang="de-DE" sz="2000" u="sng" dirty="0">
                <a:solidFill>
                  <a:schemeClr val="accent3">
                    <a:lumMod val="50000"/>
                  </a:schemeClr>
                </a:solidFill>
                <a:hlinkClick r:id="rId2" action="ppaction://hlinkfile"/>
              </a:rPr>
              <a:t>bei Tisch </a:t>
            </a:r>
            <a:r>
              <a:rPr lang="de-DE" sz="2000" dirty="0" smtClean="0"/>
              <a:t/>
            </a:r>
            <a:br>
              <a:rPr lang="de-DE" sz="2000" dirty="0" smtClean="0"/>
            </a:br>
            <a:r>
              <a:rPr lang="de-DE" sz="2000" dirty="0" smtClean="0"/>
              <a:t>Begrüßung </a:t>
            </a:r>
            <a:r>
              <a:rPr lang="de-DE" sz="2000" dirty="0"/>
              <a:t>und Anrede </a:t>
            </a:r>
            <a:endParaRPr lang="de-DE" sz="2000" b="1" dirty="0"/>
          </a:p>
          <a:p>
            <a:r>
              <a:rPr lang="de-DE" sz="2000" b="1" dirty="0" smtClean="0"/>
              <a:t>Personennamen</a:t>
            </a:r>
            <a:r>
              <a:rPr lang="de-DE" sz="2000" b="1" dirty="0"/>
              <a:t>: </a:t>
            </a:r>
            <a:r>
              <a:rPr lang="de-DE" sz="2000" b="1" dirty="0" smtClean="0"/>
              <a:t>	</a:t>
            </a:r>
            <a:r>
              <a:rPr lang="de-DE" sz="2000" dirty="0" err="1" smtClean="0"/>
              <a:t>Leseheft</a:t>
            </a:r>
            <a:r>
              <a:rPr lang="de-DE" sz="2000" dirty="0"/>
              <a:t>: </a:t>
            </a:r>
            <a:r>
              <a:rPr lang="de-DE" sz="2000" i="1" dirty="0"/>
              <a:t>Namengebung in der Welt</a:t>
            </a:r>
            <a:r>
              <a:rPr lang="de-DE" sz="2000" dirty="0"/>
              <a:t> </a:t>
            </a:r>
            <a:r>
              <a:rPr lang="de-DE" sz="2000" b="1" dirty="0" smtClean="0"/>
              <a:t/>
            </a:r>
            <a:br>
              <a:rPr lang="de-DE" sz="2000" b="1" dirty="0" smtClean="0"/>
            </a:br>
            <a:r>
              <a:rPr lang="de-DE" sz="2000" dirty="0" smtClean="0"/>
              <a:t>Vornamen (2 Hefte)</a:t>
            </a:r>
            <a:br>
              <a:rPr lang="de-DE" sz="2000" dirty="0" smtClean="0"/>
            </a:br>
            <a:r>
              <a:rPr lang="de-DE" sz="2000" dirty="0" smtClean="0"/>
              <a:t>Familiennamen (3 Hefte)</a:t>
            </a:r>
          </a:p>
          <a:p>
            <a:r>
              <a:rPr lang="de-DE" sz="2000" b="1" dirty="0" smtClean="0"/>
              <a:t>Internationale </a:t>
            </a:r>
            <a:r>
              <a:rPr lang="de-DE" sz="2000" b="1" dirty="0"/>
              <a:t>Wörter: </a:t>
            </a:r>
            <a:r>
              <a:rPr lang="de-DE" sz="2000" b="1" dirty="0" smtClean="0"/>
              <a:t/>
            </a:r>
            <a:br>
              <a:rPr lang="de-DE" sz="2000" b="1" dirty="0" smtClean="0"/>
            </a:br>
            <a:r>
              <a:rPr lang="de-DE" sz="2000" dirty="0" smtClean="0"/>
              <a:t>Fremdwörter </a:t>
            </a:r>
            <a:br>
              <a:rPr lang="de-DE" sz="2000" dirty="0" smtClean="0"/>
            </a:br>
            <a:r>
              <a:rPr lang="de-DE" sz="2000" dirty="0" smtClean="0"/>
              <a:t>Wörter in mehreren Sprachen </a:t>
            </a:r>
            <a:br>
              <a:rPr lang="de-DE" sz="2000" dirty="0" smtClean="0"/>
            </a:br>
            <a:r>
              <a:rPr lang="de-DE" sz="2000" dirty="0" smtClean="0"/>
              <a:t>Internationale Wortbausteine</a:t>
            </a:r>
            <a:endParaRPr lang="de-DE" sz="2000" b="1" dirty="0"/>
          </a:p>
          <a:p>
            <a:r>
              <a:rPr lang="de-DE" sz="2000" b="1" dirty="0" smtClean="0"/>
              <a:t>Körpersprache und Nonverbales:</a:t>
            </a:r>
            <a:r>
              <a:rPr lang="de-DE" sz="2000" dirty="0" smtClean="0"/>
              <a:t> </a:t>
            </a:r>
            <a:br>
              <a:rPr lang="de-DE" sz="2000" dirty="0" smtClean="0"/>
            </a:br>
            <a:r>
              <a:rPr lang="de-DE" sz="2000" dirty="0" smtClean="0"/>
              <a:t>Tiere sprechen? –  Tiere sprechen!</a:t>
            </a:r>
            <a:br>
              <a:rPr lang="de-DE" sz="2000" dirty="0" smtClean="0"/>
            </a:br>
            <a:r>
              <a:rPr lang="de-DE" sz="2000" dirty="0" smtClean="0"/>
              <a:t>Zeichensprache </a:t>
            </a:r>
            <a:br>
              <a:rPr lang="de-DE" sz="2000" dirty="0" smtClean="0"/>
            </a:br>
            <a:r>
              <a:rPr lang="de-DE" sz="2000" dirty="0" smtClean="0"/>
              <a:t>Mimik </a:t>
            </a:r>
            <a:br>
              <a:rPr lang="de-DE" sz="2000" dirty="0" smtClean="0"/>
            </a:br>
            <a:r>
              <a:rPr lang="de-DE" sz="2000" dirty="0" smtClean="0"/>
              <a:t>Gestik und Außersprachliches</a:t>
            </a:r>
            <a:endParaRPr lang="de-DE" sz="2000" b="1" dirty="0"/>
          </a:p>
          <a:p>
            <a:r>
              <a:rPr lang="de-DE" sz="2000" b="1" dirty="0" smtClean="0"/>
              <a:t>Um </a:t>
            </a:r>
            <a:r>
              <a:rPr lang="de-DE" sz="2000" b="1" dirty="0"/>
              <a:t>die Erde: </a:t>
            </a:r>
            <a:r>
              <a:rPr lang="de-DE" sz="2000" b="1" dirty="0" smtClean="0"/>
              <a:t/>
            </a:r>
            <a:br>
              <a:rPr lang="de-DE" sz="2000" b="1" dirty="0" smtClean="0"/>
            </a:br>
            <a:r>
              <a:rPr lang="de-DE" sz="2000" dirty="0" smtClean="0"/>
              <a:t>New </a:t>
            </a:r>
            <a:r>
              <a:rPr lang="de-DE" sz="2000" dirty="0"/>
              <a:t>York als internationale Stadt </a:t>
            </a:r>
            <a:br>
              <a:rPr lang="de-DE" sz="2000" dirty="0"/>
            </a:br>
            <a:r>
              <a:rPr lang="de-DE" sz="2000" dirty="0" smtClean="0"/>
              <a:t>Geografische Namen </a:t>
            </a:r>
            <a:br>
              <a:rPr lang="de-DE" sz="2000" dirty="0" smtClean="0"/>
            </a:br>
            <a:r>
              <a:rPr lang="de-DE" sz="2000" dirty="0" smtClean="0"/>
              <a:t>Der Golem-Eine Legende aus Prag </a:t>
            </a:r>
            <a:br>
              <a:rPr lang="de-DE" sz="2000" dirty="0" smtClean="0"/>
            </a:br>
            <a:r>
              <a:rPr lang="de-DE" sz="2000" dirty="0" smtClean="0"/>
              <a:t>Sprichwörter und Redensarten</a:t>
            </a:r>
            <a:endParaRPr lang="de-DE" sz="2000" dirty="0"/>
          </a:p>
        </p:txBody>
      </p:sp>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21</a:t>
            </a:fld>
            <a:endParaRPr lang="de-DE"/>
          </a:p>
        </p:txBody>
      </p:sp>
      <p:sp>
        <p:nvSpPr>
          <p:cNvPr id="2" name="Textfeld 1"/>
          <p:cNvSpPr txBox="1"/>
          <p:nvPr/>
        </p:nvSpPr>
        <p:spPr>
          <a:xfrm>
            <a:off x="5004048" y="2348880"/>
            <a:ext cx="3652603"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de-DE" dirty="0" smtClean="0">
                <a:solidFill>
                  <a:schemeClr val="bg1"/>
                </a:solidFill>
              </a:rPr>
              <a:t>Zu jedem Thema:</a:t>
            </a:r>
          </a:p>
          <a:p>
            <a:pPr marL="285750" indent="-285750">
              <a:buFontTx/>
              <a:buChar char="-"/>
            </a:pPr>
            <a:r>
              <a:rPr lang="de-DE" dirty="0" smtClean="0">
                <a:solidFill>
                  <a:schemeClr val="bg1"/>
                </a:solidFill>
              </a:rPr>
              <a:t>Einführung ins Thema</a:t>
            </a:r>
          </a:p>
          <a:p>
            <a:pPr marL="285750" indent="-285750">
              <a:buFontTx/>
              <a:buChar char="-"/>
            </a:pPr>
            <a:r>
              <a:rPr lang="de-DE" dirty="0" smtClean="0">
                <a:solidFill>
                  <a:schemeClr val="bg1"/>
                </a:solidFill>
              </a:rPr>
              <a:t>Methodische Vorschläge</a:t>
            </a:r>
          </a:p>
          <a:p>
            <a:pPr marL="285750" indent="-285750">
              <a:buFontTx/>
              <a:buChar char="-"/>
            </a:pPr>
            <a:r>
              <a:rPr lang="de-DE" dirty="0" smtClean="0">
                <a:solidFill>
                  <a:schemeClr val="bg1"/>
                </a:solidFill>
              </a:rPr>
              <a:t>Aufgabenblätter als Kopiervorlage</a:t>
            </a:r>
          </a:p>
          <a:p>
            <a:pPr marL="285750" indent="-285750">
              <a:buFontTx/>
              <a:buChar char="-"/>
            </a:pPr>
            <a:r>
              <a:rPr lang="de-DE" dirty="0" smtClean="0">
                <a:solidFill>
                  <a:schemeClr val="bg1"/>
                </a:solidFill>
              </a:rPr>
              <a:t>Lösungen</a:t>
            </a:r>
          </a:p>
          <a:p>
            <a:pPr marL="285750" indent="-285750">
              <a:buFontTx/>
              <a:buChar char="-"/>
            </a:pPr>
            <a:r>
              <a:rPr lang="de-DE" dirty="0" smtClean="0">
                <a:solidFill>
                  <a:schemeClr val="bg1"/>
                </a:solidFill>
              </a:rPr>
              <a:t>Projektideen</a:t>
            </a:r>
            <a:endParaRPr lang="de-DE" dirty="0">
              <a:solidFill>
                <a:schemeClr val="bg1"/>
              </a:solidFill>
            </a:endParaRPr>
          </a:p>
        </p:txBody>
      </p:sp>
    </p:spTree>
    <p:extLst>
      <p:ext uri="{BB962C8B-B14F-4D97-AF65-F5344CB8AC3E}">
        <p14:creationId xmlns:p14="http://schemas.microsoft.com/office/powerpoint/2010/main" val="8638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418058"/>
          </a:xfrm>
          <a:solidFill>
            <a:srgbClr val="FFFF00"/>
          </a:solidFill>
        </p:spPr>
        <p:txBody>
          <a:bodyPr>
            <a:normAutofit fontScale="90000"/>
          </a:bodyPr>
          <a:lstStyle/>
          <a:p>
            <a:r>
              <a:rPr lang="de-DE" sz="2800" dirty="0" smtClean="0">
                <a:solidFill>
                  <a:srgbClr val="0000FF"/>
                </a:solidFill>
                <a:latin typeface="Forte" pitchFamily="66" charset="0"/>
              </a:rPr>
              <a:t>Beispielseiten</a:t>
            </a:r>
            <a:endParaRPr lang="de-DE" sz="2800" dirty="0">
              <a:solidFill>
                <a:srgbClr val="0000FF"/>
              </a:solidFill>
              <a:latin typeface="Forte" pitchFamily="66" charset="0"/>
            </a:endParaRPr>
          </a:p>
        </p:txBody>
      </p:sp>
      <p:pic>
        <p:nvPicPr>
          <p:cNvPr id="9" name="Inhaltsplatzhalt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3431" y="404664"/>
            <a:ext cx="4644315" cy="6453336"/>
          </a:xfrm>
        </p:spPr>
      </p:pic>
      <p:pic>
        <p:nvPicPr>
          <p:cNvPr id="11" name="Inhaltsplatzhalt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96136" y="476672"/>
            <a:ext cx="4508555" cy="6264696"/>
          </a:xfrm>
        </p:spPr>
      </p:pic>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22</a:t>
            </a:fld>
            <a:endParaRPr lang="de-DE"/>
          </a:p>
        </p:txBody>
      </p:sp>
    </p:spTree>
    <p:extLst>
      <p:ext uri="{BB962C8B-B14F-4D97-AF65-F5344CB8AC3E}">
        <p14:creationId xmlns:p14="http://schemas.microsoft.com/office/powerpoint/2010/main" val="95609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7" name="Inhaltsplatzhalt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6552" y="188640"/>
            <a:ext cx="4811989" cy="6686323"/>
          </a:xfrm>
        </p:spPr>
      </p:pic>
      <p:pic>
        <p:nvPicPr>
          <p:cNvPr id="8" name="Inhaltsplatzhalt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90865" y="260648"/>
            <a:ext cx="4817639" cy="6694173"/>
          </a:xfrm>
        </p:spPr>
      </p:pic>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23</a:t>
            </a:fld>
            <a:endParaRPr lang="de-DE"/>
          </a:p>
        </p:txBody>
      </p:sp>
    </p:spTree>
    <p:extLst>
      <p:ext uri="{BB962C8B-B14F-4D97-AF65-F5344CB8AC3E}">
        <p14:creationId xmlns:p14="http://schemas.microsoft.com/office/powerpoint/2010/main" val="370248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7" name="Inhaltsplatzhalt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2536" y="260648"/>
            <a:ext cx="4664022" cy="6480720"/>
          </a:xfrm>
        </p:spPr>
      </p:pic>
      <p:pic>
        <p:nvPicPr>
          <p:cNvPr id="8" name="Inhaltsplatzhalt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70679" y="188640"/>
            <a:ext cx="4837825" cy="6722221"/>
          </a:xfrm>
        </p:spPr>
      </p:pic>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24</a:t>
            </a:fld>
            <a:endParaRPr lang="de-DE"/>
          </a:p>
        </p:txBody>
      </p:sp>
    </p:spTree>
    <p:extLst>
      <p:ext uri="{BB962C8B-B14F-4D97-AF65-F5344CB8AC3E}">
        <p14:creationId xmlns:p14="http://schemas.microsoft.com/office/powerpoint/2010/main" val="14880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t>Ingelore Oomen-Welke             Päd. Hochschule Freiburg</a:t>
            </a:r>
          </a:p>
        </p:txBody>
      </p:sp>
      <p:sp>
        <p:nvSpPr>
          <p:cNvPr id="6" name="Foliennummernplatzhalter 5"/>
          <p:cNvSpPr>
            <a:spLocks noGrp="1"/>
          </p:cNvSpPr>
          <p:nvPr>
            <p:ph type="sldNum" sz="quarter" idx="12"/>
          </p:nvPr>
        </p:nvSpPr>
        <p:spPr/>
        <p:txBody>
          <a:bodyPr/>
          <a:lstStyle/>
          <a:p>
            <a:fld id="{600F262C-90B8-4DAD-A55C-584D55AB8477}" type="slidenum">
              <a:rPr lang="de-DE"/>
              <a:pPr/>
              <a:t>25</a:t>
            </a:fld>
            <a:endParaRPr lang="de-DE"/>
          </a:p>
        </p:txBody>
      </p:sp>
      <p:sp>
        <p:nvSpPr>
          <p:cNvPr id="70658" name="Rectangle 2"/>
          <p:cNvSpPr>
            <a:spLocks noGrp="1" noChangeArrowheads="1"/>
          </p:cNvSpPr>
          <p:nvPr>
            <p:ph type="title"/>
          </p:nvPr>
        </p:nvSpPr>
        <p:spPr>
          <a:solidFill>
            <a:srgbClr val="FFFF00"/>
          </a:solidFill>
        </p:spPr>
        <p:txBody>
          <a:bodyPr/>
          <a:lstStyle/>
          <a:p>
            <a:r>
              <a:rPr lang="de-DE" sz="2800" dirty="0" smtClean="0">
                <a:solidFill>
                  <a:srgbClr val="0000FF"/>
                </a:solidFill>
                <a:latin typeface="Forte" pitchFamily="66" charset="0"/>
              </a:rPr>
              <a:t>Das Arbeitsmaterial bietet Sprache </a:t>
            </a:r>
            <a:r>
              <a:rPr lang="de-DE" sz="2800" dirty="0">
                <a:solidFill>
                  <a:srgbClr val="0000FF"/>
                </a:solidFill>
                <a:latin typeface="Forte" pitchFamily="66" charset="0"/>
              </a:rPr>
              <a:t>und Welt </a:t>
            </a:r>
            <a:r>
              <a:rPr lang="de-DE" sz="2800" dirty="0" smtClean="0">
                <a:solidFill>
                  <a:srgbClr val="0000FF"/>
                </a:solidFill>
                <a:latin typeface="Forte" pitchFamily="66" charset="0"/>
              </a:rPr>
              <a:t/>
            </a:r>
            <a:br>
              <a:rPr lang="de-DE" sz="2800" dirty="0" smtClean="0">
                <a:solidFill>
                  <a:srgbClr val="0000FF"/>
                </a:solidFill>
                <a:latin typeface="Forte" pitchFamily="66" charset="0"/>
              </a:rPr>
            </a:br>
            <a:r>
              <a:rPr lang="de-DE" sz="2800" dirty="0" smtClean="0">
                <a:solidFill>
                  <a:srgbClr val="0000FF"/>
                </a:solidFill>
                <a:latin typeface="Forte" pitchFamily="66" charset="0"/>
              </a:rPr>
              <a:t>als Gegenstand und Medium an:</a:t>
            </a:r>
            <a:endParaRPr lang="de-DE" sz="2800" dirty="0">
              <a:solidFill>
                <a:srgbClr val="0000FF"/>
              </a:solidFill>
              <a:latin typeface="Forte" pitchFamily="66" charset="0"/>
            </a:endParaRPr>
          </a:p>
        </p:txBody>
      </p:sp>
      <p:sp>
        <p:nvSpPr>
          <p:cNvPr id="70659" name="Rectangle 3"/>
          <p:cNvSpPr>
            <a:spLocks noGrp="1" noChangeArrowheads="1"/>
          </p:cNvSpPr>
          <p:nvPr>
            <p:ph type="body" idx="1"/>
          </p:nvPr>
        </p:nvSpPr>
        <p:spPr>
          <a:xfrm>
            <a:off x="468313" y="1484785"/>
            <a:ext cx="8229600" cy="4681066"/>
          </a:xfrm>
          <a:solidFill>
            <a:schemeClr val="tx2">
              <a:lumMod val="20000"/>
              <a:lumOff val="80000"/>
            </a:schemeClr>
          </a:solidFill>
        </p:spPr>
        <p:txBody>
          <a:bodyPr>
            <a:normAutofit/>
          </a:bodyPr>
          <a:lstStyle/>
          <a:p>
            <a:pPr marL="0" indent="0">
              <a:lnSpc>
                <a:spcPct val="80000"/>
              </a:lnSpc>
              <a:buNone/>
            </a:pPr>
            <a:endParaRPr lang="de-DE" sz="2400" dirty="0" smtClean="0">
              <a:solidFill>
                <a:schemeClr val="tx2">
                  <a:lumMod val="75000"/>
                </a:schemeClr>
              </a:solidFill>
            </a:endParaRPr>
          </a:p>
          <a:p>
            <a:pPr marL="0" indent="0">
              <a:lnSpc>
                <a:spcPct val="80000"/>
              </a:lnSpc>
              <a:buNone/>
            </a:pPr>
            <a:r>
              <a:rPr lang="de-DE" sz="2400" dirty="0" smtClean="0">
                <a:solidFill>
                  <a:schemeClr val="tx2">
                    <a:lumMod val="75000"/>
                  </a:schemeClr>
                </a:solidFill>
              </a:rPr>
              <a:t>bedeutsame </a:t>
            </a:r>
            <a:r>
              <a:rPr lang="de-DE" sz="2400" dirty="0">
                <a:solidFill>
                  <a:schemeClr val="tx2">
                    <a:lumMod val="75000"/>
                  </a:schemeClr>
                </a:solidFill>
              </a:rPr>
              <a:t>Inhalte für den offenen Deutschunterricht, in dem </a:t>
            </a:r>
          </a:p>
          <a:p>
            <a:pPr>
              <a:lnSpc>
                <a:spcPct val="80000"/>
              </a:lnSpc>
            </a:pPr>
            <a:r>
              <a:rPr lang="de-DE" sz="2400" dirty="0">
                <a:solidFill>
                  <a:schemeClr val="tx2">
                    <a:lumMod val="75000"/>
                  </a:schemeClr>
                </a:solidFill>
              </a:rPr>
              <a:t>Spracherfahrungen aller Schüler und Schülerinnen Platz finden und alle beteiligt werden,</a:t>
            </a:r>
          </a:p>
          <a:p>
            <a:pPr>
              <a:lnSpc>
                <a:spcPct val="80000"/>
              </a:lnSpc>
            </a:pPr>
            <a:r>
              <a:rPr lang="de-DE" sz="2400" dirty="0">
                <a:solidFill>
                  <a:schemeClr val="tx2">
                    <a:lumMod val="75000"/>
                  </a:schemeClr>
                </a:solidFill>
              </a:rPr>
              <a:t>(relativ) eigenständig Antworten auf Fragen gefunden werden,</a:t>
            </a:r>
          </a:p>
          <a:p>
            <a:pPr>
              <a:lnSpc>
                <a:spcPct val="80000"/>
              </a:lnSpc>
            </a:pPr>
            <a:r>
              <a:rPr lang="de-DE" sz="2400" dirty="0">
                <a:solidFill>
                  <a:schemeClr val="tx2">
                    <a:lumMod val="75000"/>
                  </a:schemeClr>
                </a:solidFill>
              </a:rPr>
              <a:t>Methodenreflexion und Methodenentscheidungen als Schritte auf dem Weg zur Lernbewusstheit angeleitet werden,</a:t>
            </a:r>
          </a:p>
          <a:p>
            <a:pPr>
              <a:lnSpc>
                <a:spcPct val="80000"/>
              </a:lnSpc>
            </a:pPr>
            <a:r>
              <a:rPr lang="de-DE" sz="2400" dirty="0">
                <a:solidFill>
                  <a:schemeClr val="tx2">
                    <a:lumMod val="75000"/>
                  </a:schemeClr>
                </a:solidFill>
              </a:rPr>
              <a:t>alle Medien und Formen genutzt werden: Buch, Zeitung, Internet, Interview, Datenauswertung…,</a:t>
            </a:r>
          </a:p>
          <a:p>
            <a:pPr>
              <a:lnSpc>
                <a:spcPct val="80000"/>
              </a:lnSpc>
            </a:pPr>
            <a:r>
              <a:rPr lang="de-DE" sz="2400" dirty="0">
                <a:solidFill>
                  <a:schemeClr val="tx2">
                    <a:lumMod val="75000"/>
                  </a:schemeClr>
                </a:solidFill>
              </a:rPr>
              <a:t>die historischen Aspekte des „</a:t>
            </a:r>
            <a:r>
              <a:rPr lang="de-DE" sz="2400" dirty="0" err="1">
                <a:solidFill>
                  <a:schemeClr val="tx2">
                    <a:lumMod val="75000"/>
                  </a:schemeClr>
                </a:solidFill>
              </a:rPr>
              <a:t>Gewordenseins</a:t>
            </a:r>
            <a:r>
              <a:rPr lang="de-DE" sz="2400" dirty="0">
                <a:solidFill>
                  <a:schemeClr val="tx2">
                    <a:lumMod val="75000"/>
                  </a:schemeClr>
                </a:solidFill>
              </a:rPr>
              <a:t>“ nicht ausgeklammert werden</a:t>
            </a:r>
          </a:p>
          <a:p>
            <a:pPr>
              <a:lnSpc>
                <a:spcPct val="80000"/>
              </a:lnSpc>
            </a:pPr>
            <a:r>
              <a:rPr lang="de-DE" sz="2400" dirty="0">
                <a:solidFill>
                  <a:schemeClr val="tx2">
                    <a:lumMod val="75000"/>
                  </a:schemeClr>
                </a:solidFill>
              </a:rPr>
              <a:t>Projektvorschläge aus dem jeweiligen Themenbereich mit Projektbegleitung angeboten werden.</a:t>
            </a:r>
          </a:p>
        </p:txBody>
      </p:sp>
    </p:spTree>
    <p:extLst>
      <p:ext uri="{BB962C8B-B14F-4D97-AF65-F5344CB8AC3E}">
        <p14:creationId xmlns:p14="http://schemas.microsoft.com/office/powerpoint/2010/main" val="1325931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20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down)">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down)">
                                      <p:cBhvr>
                                        <p:cTn id="17" dur="500"/>
                                        <p:tgtEl>
                                          <p:spTgt spid="70659">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0659">
                                            <p:txEl>
                                              <p:pRg st="3" end="3"/>
                                            </p:txEl>
                                          </p:spTgt>
                                        </p:tgtEl>
                                        <p:attrNameLst>
                                          <p:attrName>style.visibility</p:attrName>
                                        </p:attrNameLst>
                                      </p:cBhvr>
                                      <p:to>
                                        <p:strVal val="visible"/>
                                      </p:to>
                                    </p:set>
                                    <p:animEffect transition="in" filter="wipe(down)">
                                      <p:cBhvr>
                                        <p:cTn id="20" dur="500"/>
                                        <p:tgtEl>
                                          <p:spTgt spid="70659">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0659">
                                            <p:txEl>
                                              <p:pRg st="4" end="4"/>
                                            </p:txEl>
                                          </p:spTgt>
                                        </p:tgtEl>
                                        <p:attrNameLst>
                                          <p:attrName>style.visibility</p:attrName>
                                        </p:attrNameLst>
                                      </p:cBhvr>
                                      <p:to>
                                        <p:strVal val="visible"/>
                                      </p:to>
                                    </p:set>
                                    <p:animEffect transition="in" filter="wipe(down)">
                                      <p:cBhvr>
                                        <p:cTn id="23" dur="500"/>
                                        <p:tgtEl>
                                          <p:spTgt spid="70659">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70659">
                                            <p:txEl>
                                              <p:pRg st="5" end="5"/>
                                            </p:txEl>
                                          </p:spTgt>
                                        </p:tgtEl>
                                        <p:attrNameLst>
                                          <p:attrName>style.visibility</p:attrName>
                                        </p:attrNameLst>
                                      </p:cBhvr>
                                      <p:to>
                                        <p:strVal val="visible"/>
                                      </p:to>
                                    </p:set>
                                    <p:animEffect transition="in" filter="wipe(down)">
                                      <p:cBhvr>
                                        <p:cTn id="26" dur="500"/>
                                        <p:tgtEl>
                                          <p:spTgt spid="70659">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70659">
                                            <p:txEl>
                                              <p:pRg st="6" end="6"/>
                                            </p:txEl>
                                          </p:spTgt>
                                        </p:tgtEl>
                                        <p:attrNameLst>
                                          <p:attrName>style.visibility</p:attrName>
                                        </p:attrNameLst>
                                      </p:cBhvr>
                                      <p:to>
                                        <p:strVal val="visible"/>
                                      </p:to>
                                    </p:set>
                                    <p:animEffect transition="in" filter="wipe(down)">
                                      <p:cBhvr>
                                        <p:cTn id="29" dur="500"/>
                                        <p:tgtEl>
                                          <p:spTgt spid="70659">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70659">
                                            <p:txEl>
                                              <p:pRg st="7" end="7"/>
                                            </p:txEl>
                                          </p:spTgt>
                                        </p:tgtEl>
                                        <p:attrNameLst>
                                          <p:attrName>style.visibility</p:attrName>
                                        </p:attrNameLst>
                                      </p:cBhvr>
                                      <p:to>
                                        <p:strVal val="visible"/>
                                      </p:to>
                                    </p:set>
                                    <p:animEffect transition="in" filter="wipe(down)">
                                      <p:cBhvr>
                                        <p:cTn id="32" dur="5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35496" y="274638"/>
            <a:ext cx="8229600" cy="778098"/>
          </a:xfrm>
          <a:solidFill>
            <a:srgbClr val="FFFF00"/>
          </a:solidFill>
        </p:spPr>
        <p:txBody>
          <a:bodyPr>
            <a:normAutofit/>
          </a:bodyPr>
          <a:lstStyle/>
          <a:p>
            <a:pPr algn="l"/>
            <a:r>
              <a:rPr lang="de-DE" sz="2800" dirty="0" smtClean="0">
                <a:solidFill>
                  <a:srgbClr val="0000FF"/>
                </a:solidFill>
                <a:latin typeface="Forte" pitchFamily="66" charset="0"/>
              </a:rPr>
              <a:t>Ergebnis</a:t>
            </a:r>
            <a:endParaRPr lang="de-DE" sz="2800" dirty="0">
              <a:solidFill>
                <a:srgbClr val="0000FF"/>
              </a:solidFill>
              <a:latin typeface="Forte" pitchFamily="66" charset="0"/>
            </a:endParaRPr>
          </a:p>
        </p:txBody>
      </p:sp>
      <p:sp>
        <p:nvSpPr>
          <p:cNvPr id="8" name="Inhaltsplatzhalter 7"/>
          <p:cNvSpPr>
            <a:spLocks noGrp="1"/>
          </p:cNvSpPr>
          <p:nvPr>
            <p:ph sz="half" idx="1"/>
          </p:nvPr>
        </p:nvSpPr>
        <p:spPr>
          <a:xfrm>
            <a:off x="457200" y="1268761"/>
            <a:ext cx="4038600" cy="3456383"/>
          </a:xfrm>
          <a:solidFill>
            <a:srgbClr val="FFFFCC"/>
          </a:solidFill>
        </p:spPr>
        <p:txBody>
          <a:bodyPr>
            <a:normAutofit fontScale="40000" lnSpcReduction="20000"/>
          </a:bodyPr>
          <a:lstStyle/>
          <a:p>
            <a:pPr marL="0" indent="0">
              <a:buFontTx/>
              <a:buNone/>
            </a:pPr>
            <a:r>
              <a:rPr lang="de-DE" sz="4000" b="1" dirty="0">
                <a:solidFill>
                  <a:schemeClr val="accent1">
                    <a:lumMod val="75000"/>
                  </a:schemeClr>
                </a:solidFill>
                <a:latin typeface="Century Gothic" pitchFamily="34" charset="0"/>
              </a:rPr>
              <a:t>Schülerinnen und Schüler in der </a:t>
            </a:r>
            <a:r>
              <a:rPr lang="de-DE" sz="4000" b="1" i="1" dirty="0">
                <a:solidFill>
                  <a:schemeClr val="accent1">
                    <a:lumMod val="75000"/>
                  </a:schemeClr>
                </a:solidFill>
                <a:latin typeface="Century Gothic" pitchFamily="34" charset="0"/>
              </a:rPr>
              <a:t>Lernbilanz</a:t>
            </a:r>
            <a:r>
              <a:rPr lang="de-DE" sz="4000" b="1" dirty="0">
                <a:solidFill>
                  <a:schemeClr val="accent1">
                    <a:lumMod val="75000"/>
                  </a:schemeClr>
                </a:solidFill>
                <a:latin typeface="Century Gothic" pitchFamily="34" charset="0"/>
              </a:rPr>
              <a:t>:</a:t>
            </a:r>
          </a:p>
          <a:p>
            <a:pPr marL="0" indent="0">
              <a:buFontTx/>
              <a:buNone/>
            </a:pPr>
            <a:r>
              <a:rPr lang="de-DE" sz="4300" dirty="0" smtClean="0">
                <a:solidFill>
                  <a:schemeClr val="accent1">
                    <a:lumMod val="75000"/>
                  </a:schemeClr>
                </a:solidFill>
                <a:latin typeface="Bookman Old Style" pitchFamily="18" charset="0"/>
              </a:rPr>
              <a:t>„</a:t>
            </a:r>
            <a:r>
              <a:rPr lang="de-DE" sz="4300" dirty="0">
                <a:solidFill>
                  <a:schemeClr val="accent1">
                    <a:lumMod val="75000"/>
                  </a:schemeClr>
                </a:solidFill>
                <a:latin typeface="Bookman Old Style" pitchFamily="18" charset="0"/>
              </a:rPr>
              <a:t>Die Hefte sollten in den Farben unserer Schule sein.“</a:t>
            </a:r>
          </a:p>
          <a:p>
            <a:pPr marL="0" indent="0">
              <a:buFontTx/>
              <a:buNone/>
            </a:pPr>
            <a:r>
              <a:rPr lang="de-DE" sz="4300" dirty="0">
                <a:solidFill>
                  <a:schemeClr val="accent1">
                    <a:lumMod val="75000"/>
                  </a:schemeClr>
                </a:solidFill>
                <a:latin typeface="Bookman Old Style" pitchFamily="18" charset="0"/>
              </a:rPr>
              <a:t>„Ich möchte noch mehr so was machen.“</a:t>
            </a:r>
          </a:p>
          <a:p>
            <a:pPr marL="0" indent="0">
              <a:buNone/>
            </a:pPr>
            <a:r>
              <a:rPr lang="de-DE" sz="4300" dirty="0">
                <a:solidFill>
                  <a:schemeClr val="accent1">
                    <a:lumMod val="75000"/>
                  </a:schemeClr>
                </a:solidFill>
                <a:latin typeface="Bookman Old Style" pitchFamily="18" charset="0"/>
              </a:rPr>
              <a:t>„Die Spiele</a:t>
            </a:r>
            <a:r>
              <a:rPr lang="de-DE" sz="4300" dirty="0" smtClean="0">
                <a:solidFill>
                  <a:schemeClr val="accent1">
                    <a:lumMod val="75000"/>
                  </a:schemeClr>
                </a:solidFill>
                <a:latin typeface="Bookman Old Style" pitchFamily="18" charset="0"/>
              </a:rPr>
              <a:t>!“</a:t>
            </a:r>
          </a:p>
          <a:p>
            <a:pPr marL="0" indent="0">
              <a:buNone/>
            </a:pPr>
            <a:r>
              <a:rPr lang="de-DE" sz="4300" dirty="0">
                <a:solidFill>
                  <a:schemeClr val="accent1">
                    <a:lumMod val="75000"/>
                  </a:schemeClr>
                </a:solidFill>
                <a:latin typeface="Bookman Old Style" pitchFamily="18" charset="0"/>
              </a:rPr>
              <a:t>„gar nix soll anders sein“ </a:t>
            </a:r>
          </a:p>
          <a:p>
            <a:pPr marL="0" indent="0">
              <a:buNone/>
            </a:pPr>
            <a:r>
              <a:rPr lang="de-DE" sz="4300" dirty="0" smtClean="0">
                <a:solidFill>
                  <a:schemeClr val="accent1">
                    <a:lumMod val="75000"/>
                  </a:schemeClr>
                </a:solidFill>
                <a:latin typeface="Bookman Old Style" pitchFamily="18" charset="0"/>
              </a:rPr>
              <a:t>„ich </a:t>
            </a:r>
            <a:r>
              <a:rPr lang="de-DE" sz="4300" dirty="0">
                <a:solidFill>
                  <a:schemeClr val="accent1">
                    <a:lumMod val="75000"/>
                  </a:schemeClr>
                </a:solidFill>
                <a:latin typeface="Bookman Old Style" pitchFamily="18" charset="0"/>
              </a:rPr>
              <a:t>weiß jetzt was die Namen bedeuten und wo sie herkommen.“</a:t>
            </a:r>
          </a:p>
          <a:p>
            <a:pPr marL="0" indent="0">
              <a:buFontTx/>
              <a:buNone/>
            </a:pPr>
            <a:r>
              <a:rPr lang="de-DE" sz="4300" dirty="0" smtClean="0">
                <a:solidFill>
                  <a:schemeClr val="accent1">
                    <a:lumMod val="75000"/>
                  </a:schemeClr>
                </a:solidFill>
                <a:latin typeface="Bookman Old Style" pitchFamily="18" charset="0"/>
              </a:rPr>
              <a:t>„</a:t>
            </a:r>
            <a:r>
              <a:rPr lang="de-DE" sz="4300" dirty="0">
                <a:solidFill>
                  <a:schemeClr val="accent1">
                    <a:lumMod val="75000"/>
                  </a:schemeClr>
                </a:solidFill>
                <a:latin typeface="Bookman Old Style" pitchFamily="18" charset="0"/>
              </a:rPr>
              <a:t>Endlich weiß ich, dass auch mein Name seine Berechtigung hat.“</a:t>
            </a:r>
          </a:p>
          <a:p>
            <a:pPr marL="0" indent="0">
              <a:buFontTx/>
              <a:buNone/>
            </a:pPr>
            <a:r>
              <a:rPr lang="de-DE" sz="4300" dirty="0" smtClean="0">
                <a:solidFill>
                  <a:schemeClr val="accent1">
                    <a:lumMod val="75000"/>
                  </a:schemeClr>
                </a:solidFill>
                <a:latin typeface="Bookman Old Style" pitchFamily="18" charset="0"/>
              </a:rPr>
              <a:t>„</a:t>
            </a:r>
            <a:r>
              <a:rPr lang="de-DE" sz="4300" dirty="0">
                <a:solidFill>
                  <a:schemeClr val="accent1">
                    <a:lumMod val="75000"/>
                  </a:schemeClr>
                </a:solidFill>
                <a:latin typeface="Bookman Old Style" pitchFamily="18" charset="0"/>
              </a:rPr>
              <a:t>Warum sollen wir in Österreich über türkische Namen was lernen?“</a:t>
            </a:r>
          </a:p>
          <a:p>
            <a:pPr marL="0" indent="0">
              <a:buNone/>
            </a:pPr>
            <a:endParaRPr lang="de-DE" dirty="0">
              <a:solidFill>
                <a:schemeClr val="accent1">
                  <a:lumMod val="75000"/>
                </a:schemeClr>
              </a:solidFill>
            </a:endParaRPr>
          </a:p>
        </p:txBody>
      </p:sp>
      <p:sp>
        <p:nvSpPr>
          <p:cNvPr id="9" name="Inhaltsplatzhalter 8"/>
          <p:cNvSpPr>
            <a:spLocks noGrp="1"/>
          </p:cNvSpPr>
          <p:nvPr>
            <p:ph sz="half" idx="2"/>
          </p:nvPr>
        </p:nvSpPr>
        <p:spPr>
          <a:xfrm>
            <a:off x="4648200" y="116632"/>
            <a:ext cx="4038600" cy="5962729"/>
          </a:xfrm>
          <a:solidFill>
            <a:schemeClr val="accent1">
              <a:lumMod val="20000"/>
              <a:lumOff val="80000"/>
            </a:schemeClr>
          </a:solidFill>
        </p:spPr>
        <p:txBody>
          <a:bodyPr>
            <a:noAutofit/>
          </a:bodyPr>
          <a:lstStyle/>
          <a:p>
            <a:pPr marL="0" indent="0">
              <a:buNone/>
            </a:pPr>
            <a:endParaRPr lang="de-DE" sz="1600" dirty="0">
              <a:solidFill>
                <a:schemeClr val="accent1">
                  <a:lumMod val="75000"/>
                </a:schemeClr>
              </a:solidFill>
              <a:latin typeface="Bookman Old Style" pitchFamily="18" charset="0"/>
            </a:endParaRPr>
          </a:p>
          <a:p>
            <a:pPr marL="0" indent="0">
              <a:buNone/>
            </a:pPr>
            <a:r>
              <a:rPr lang="de-DE" sz="1600" dirty="0" err="1">
                <a:solidFill>
                  <a:schemeClr val="accent1">
                    <a:lumMod val="75000"/>
                  </a:schemeClr>
                </a:solidFill>
                <a:latin typeface="Bookman Old Style" pitchFamily="18" charset="0"/>
              </a:rPr>
              <a:t>kisch</a:t>
            </a:r>
            <a:r>
              <a:rPr lang="de-DE" sz="1600" dirty="0">
                <a:solidFill>
                  <a:schemeClr val="accent1">
                    <a:lumMod val="75000"/>
                  </a:schemeClr>
                </a:solidFill>
                <a:latin typeface="Bookman Old Style" pitchFamily="18" charset="0"/>
              </a:rPr>
              <a:t> (.) dort unterrichtet werdet und </a:t>
            </a:r>
            <a:br>
              <a:rPr lang="de-DE" sz="1600" dirty="0">
                <a:solidFill>
                  <a:schemeClr val="accent1">
                    <a:lumMod val="75000"/>
                  </a:schemeClr>
                </a:solidFill>
                <a:latin typeface="Bookman Old Style" pitchFamily="18" charset="0"/>
              </a:rPr>
            </a:br>
            <a:r>
              <a:rPr lang="de-DE" sz="1600" dirty="0">
                <a:solidFill>
                  <a:schemeClr val="accent1">
                    <a:lumMod val="75000"/>
                  </a:schemeClr>
                </a:solidFill>
                <a:latin typeface="Bookman Old Style" pitchFamily="18" charset="0"/>
              </a:rPr>
              <a:t>auf der </a:t>
            </a:r>
            <a:r>
              <a:rPr lang="de-DE" sz="1600" dirty="0" err="1">
                <a:solidFill>
                  <a:schemeClr val="accent1">
                    <a:lumMod val="75000"/>
                  </a:schemeClr>
                </a:solidFill>
                <a:latin typeface="Bookman Old Style" pitchFamily="18" charset="0"/>
              </a:rPr>
              <a:t>ander</a:t>
            </a:r>
            <a:r>
              <a:rPr lang="de-DE" sz="1600" dirty="0">
                <a:solidFill>
                  <a:schemeClr val="accent1">
                    <a:lumMod val="75000"/>
                  </a:schemeClr>
                </a:solidFill>
                <a:latin typeface="Bookman Old Style" pitchFamily="18" charset="0"/>
              </a:rPr>
              <a:t> </a:t>
            </a:r>
            <a:r>
              <a:rPr lang="de-DE" sz="1600" dirty="0" err="1">
                <a:solidFill>
                  <a:schemeClr val="accent1">
                    <a:lumMod val="75000"/>
                  </a:schemeClr>
                </a:solidFill>
                <a:latin typeface="Bookman Old Style" pitchFamily="18" charset="0"/>
              </a:rPr>
              <a:t>seite</a:t>
            </a:r>
            <a:r>
              <a:rPr lang="de-DE" sz="1600" dirty="0">
                <a:solidFill>
                  <a:schemeClr val="accent1">
                    <a:lumMod val="75000"/>
                  </a:schemeClr>
                </a:solidFill>
                <a:latin typeface="Bookman Old Style" pitchFamily="18" charset="0"/>
              </a:rPr>
              <a:t> aber im schulalltag </a:t>
            </a:r>
            <a:br>
              <a:rPr lang="de-DE" sz="1600" dirty="0">
                <a:solidFill>
                  <a:schemeClr val="accent1">
                    <a:lumMod val="75000"/>
                  </a:schemeClr>
                </a:solidFill>
                <a:latin typeface="Bookman Old Style" pitchFamily="18" charset="0"/>
              </a:rPr>
            </a:br>
            <a:r>
              <a:rPr lang="de-DE" sz="1600" dirty="0">
                <a:solidFill>
                  <a:schemeClr val="accent1">
                    <a:lumMod val="75000"/>
                  </a:schemeClr>
                </a:solidFill>
                <a:latin typeface="Bookman Old Style" pitchFamily="18" charset="0"/>
              </a:rPr>
              <a:t>HIER doch DEUTSCH (.) spreche </a:t>
            </a:r>
            <a:r>
              <a:rPr lang="de-DE" sz="1600" dirty="0" err="1" smtClean="0">
                <a:solidFill>
                  <a:schemeClr val="accent1">
                    <a:lumMod val="75000"/>
                  </a:schemeClr>
                </a:solidFill>
                <a:latin typeface="Bookman Old Style" pitchFamily="18" charset="0"/>
              </a:rPr>
              <a:t>un</a:t>
            </a:r>
            <a:r>
              <a:rPr lang="de-DE" sz="1600" dirty="0" smtClean="0">
                <a:solidFill>
                  <a:schemeClr val="accent1">
                    <a:lumMod val="75000"/>
                  </a:schemeClr>
                </a:solidFill>
                <a:latin typeface="Bookman Old Style" pitchFamily="18" charset="0"/>
              </a:rPr>
              <a:t/>
            </a:r>
            <a:br>
              <a:rPr lang="de-DE" sz="1600" dirty="0" smtClean="0">
                <a:solidFill>
                  <a:schemeClr val="accent1">
                    <a:lumMod val="75000"/>
                  </a:schemeClr>
                </a:solidFill>
                <a:latin typeface="Bookman Old Style" pitchFamily="18" charset="0"/>
              </a:rPr>
            </a:br>
            <a:r>
              <a:rPr lang="de-DE" sz="1600" dirty="0" smtClean="0">
                <a:solidFill>
                  <a:schemeClr val="accent1">
                    <a:lumMod val="75000"/>
                  </a:schemeClr>
                </a:solidFill>
                <a:latin typeface="Bookman Old Style" pitchFamily="18" charset="0"/>
              </a:rPr>
              <a:t>schreibe </a:t>
            </a:r>
            <a:r>
              <a:rPr lang="de-DE" sz="1600" dirty="0">
                <a:solidFill>
                  <a:schemeClr val="accent1">
                    <a:lumMod val="75000"/>
                  </a:schemeClr>
                </a:solidFill>
                <a:latin typeface="Bookman Old Style" pitchFamily="18" charset="0"/>
              </a:rPr>
              <a:t>und lese müsset. (1) </a:t>
            </a:r>
            <a:r>
              <a:rPr lang="de-DE" sz="1600" dirty="0" err="1">
                <a:solidFill>
                  <a:schemeClr val="accent1">
                    <a:lumMod val="75000"/>
                  </a:schemeClr>
                </a:solidFill>
                <a:latin typeface="Bookman Old Style" pitchFamily="18" charset="0"/>
              </a:rPr>
              <a:t>un</a:t>
            </a:r>
            <a:r>
              <a:rPr lang="de-DE" sz="1600" dirty="0">
                <a:solidFill>
                  <a:schemeClr val="accent1">
                    <a:lumMod val="75000"/>
                  </a:schemeClr>
                </a:solidFill>
                <a:latin typeface="Bookman Old Style" pitchFamily="18" charset="0"/>
              </a:rPr>
              <a:t> diese zwei (.) </a:t>
            </a:r>
            <a:r>
              <a:rPr lang="de-DE" sz="1600" dirty="0" err="1">
                <a:solidFill>
                  <a:schemeClr val="accent1">
                    <a:lumMod val="75000"/>
                  </a:schemeClr>
                </a:solidFill>
                <a:latin typeface="Bookman Old Style" pitchFamily="18" charset="0"/>
              </a:rPr>
              <a:t>POle</a:t>
            </a:r>
            <a:r>
              <a:rPr lang="de-DE" sz="1600" dirty="0">
                <a:solidFill>
                  <a:schemeClr val="accent1">
                    <a:lumMod val="75000"/>
                  </a:schemeClr>
                </a:solidFill>
                <a:latin typeface="Bookman Old Style" pitchFamily="18" charset="0"/>
              </a:rPr>
              <a:t> </a:t>
            </a:r>
            <a:r>
              <a:rPr lang="de-DE" sz="1600" dirty="0" err="1">
                <a:solidFill>
                  <a:schemeClr val="accent1">
                    <a:lumMod val="75000"/>
                  </a:schemeClr>
                </a:solidFill>
                <a:latin typeface="Bookman Old Style" pitchFamily="18" charset="0"/>
              </a:rPr>
              <a:t>zwische</a:t>
            </a:r>
            <a:r>
              <a:rPr lang="de-DE" sz="1600" dirty="0">
                <a:solidFill>
                  <a:schemeClr val="accent1">
                    <a:lumMod val="75000"/>
                  </a:schemeClr>
                </a:solidFill>
                <a:latin typeface="Bookman Old Style" pitchFamily="18" charset="0"/>
              </a:rPr>
              <a:t> </a:t>
            </a:r>
            <a:r>
              <a:rPr lang="de-DE" sz="1600" dirty="0" err="1">
                <a:solidFill>
                  <a:schemeClr val="accent1">
                    <a:lumMod val="75000"/>
                  </a:schemeClr>
                </a:solidFill>
                <a:latin typeface="Bookman Old Style" pitchFamily="18" charset="0"/>
              </a:rPr>
              <a:t>dene</a:t>
            </a:r>
            <a:r>
              <a:rPr lang="de-DE" sz="1600" dirty="0">
                <a:solidFill>
                  <a:schemeClr val="accent1">
                    <a:lumMod val="75000"/>
                  </a:schemeClr>
                </a:solidFill>
                <a:latin typeface="Bookman Old Style" pitchFamily="18" charset="0"/>
              </a:rPr>
              <a:t> sin se immer hin und her </a:t>
            </a:r>
            <a:r>
              <a:rPr lang="de-DE" sz="1600" dirty="0" err="1">
                <a:solidFill>
                  <a:schemeClr val="accent1">
                    <a:lumMod val="75000"/>
                  </a:schemeClr>
                </a:solidFill>
                <a:latin typeface="Bookman Old Style" pitchFamily="18" charset="0"/>
              </a:rPr>
              <a:t>gerisse</a:t>
            </a:r>
            <a:r>
              <a:rPr lang="de-DE" sz="1600" dirty="0">
                <a:solidFill>
                  <a:schemeClr val="accent1">
                    <a:lumMod val="75000"/>
                  </a:schemeClr>
                </a:solidFill>
                <a:latin typeface="Bookman Old Style" pitchFamily="18" charset="0"/>
              </a:rPr>
              <a:t> …</a:t>
            </a:r>
          </a:p>
          <a:p>
            <a:pPr marL="0" indent="0">
              <a:buNone/>
            </a:pPr>
            <a:endParaRPr lang="de-DE" sz="1600" b="1" dirty="0" smtClean="0">
              <a:solidFill>
                <a:schemeClr val="accent1">
                  <a:lumMod val="75000"/>
                </a:schemeClr>
              </a:solidFill>
            </a:endParaRPr>
          </a:p>
          <a:p>
            <a:pPr marL="0" indent="0">
              <a:buNone/>
            </a:pPr>
            <a:r>
              <a:rPr lang="de-DE" sz="1800" b="1" dirty="0" smtClean="0">
                <a:solidFill>
                  <a:schemeClr val="accent1">
                    <a:lumMod val="75000"/>
                  </a:schemeClr>
                </a:solidFill>
              </a:rPr>
              <a:t>… und im </a:t>
            </a:r>
            <a:r>
              <a:rPr lang="de-DE" sz="1800" b="1" i="1" dirty="0" smtClean="0">
                <a:solidFill>
                  <a:schemeClr val="accent1">
                    <a:lumMod val="75000"/>
                  </a:schemeClr>
                </a:solidFill>
              </a:rPr>
              <a:t>Interview nachher:</a:t>
            </a:r>
          </a:p>
          <a:p>
            <a:pPr marL="0" indent="0">
              <a:buFontTx/>
              <a:buNone/>
            </a:pPr>
            <a:r>
              <a:rPr lang="de-DE" sz="1600" dirty="0">
                <a:solidFill>
                  <a:schemeClr val="accent1">
                    <a:lumMod val="75000"/>
                  </a:schemeClr>
                </a:solidFill>
                <a:latin typeface="Bookman Old Style" pitchFamily="18" charset="0"/>
              </a:rPr>
              <a:t>die </a:t>
            </a:r>
            <a:r>
              <a:rPr lang="de-DE" sz="1600" dirty="0" err="1">
                <a:solidFill>
                  <a:schemeClr val="accent1">
                    <a:lumMod val="75000"/>
                  </a:schemeClr>
                </a:solidFill>
                <a:latin typeface="Bookman Old Style" pitchFamily="18" charset="0"/>
              </a:rPr>
              <a:t>ham</a:t>
            </a:r>
            <a:r>
              <a:rPr lang="de-DE" sz="1600" dirty="0">
                <a:solidFill>
                  <a:schemeClr val="accent1">
                    <a:lumMod val="75000"/>
                  </a:schemeClr>
                </a:solidFill>
                <a:latin typeface="Bookman Old Style" pitchFamily="18" charset="0"/>
              </a:rPr>
              <a:t> gut mitgearbeitet waren eigentlich immer (.) äh (.) bei der </a:t>
            </a:r>
            <a:r>
              <a:rPr lang="de-DE" sz="1600" dirty="0" err="1">
                <a:solidFill>
                  <a:schemeClr val="accent1">
                    <a:lumMod val="75000"/>
                  </a:schemeClr>
                </a:solidFill>
                <a:latin typeface="Bookman Old Style" pitchFamily="18" charset="0"/>
              </a:rPr>
              <a:t>sache</a:t>
            </a:r>
            <a:r>
              <a:rPr lang="de-DE" sz="1600" dirty="0">
                <a:solidFill>
                  <a:schemeClr val="accent1">
                    <a:lumMod val="75000"/>
                  </a:schemeClr>
                </a:solidFill>
                <a:latin typeface="Bookman Old Style" pitchFamily="18" charset="0"/>
              </a:rPr>
              <a:t> (.) dann (.) die </a:t>
            </a:r>
            <a:r>
              <a:rPr lang="de-DE" sz="1600" dirty="0" err="1">
                <a:solidFill>
                  <a:schemeClr val="accent1">
                    <a:lumMod val="75000"/>
                  </a:schemeClr>
                </a:solidFill>
                <a:latin typeface="Bookman Old Style" pitchFamily="18" charset="0"/>
              </a:rPr>
              <a:t>fandets</a:t>
            </a:r>
            <a:r>
              <a:rPr lang="de-DE" sz="1600" dirty="0">
                <a:solidFill>
                  <a:schemeClr val="accent1">
                    <a:lumMod val="75000"/>
                  </a:schemeClr>
                </a:solidFill>
                <a:latin typeface="Bookman Old Style" pitchFamily="18" charset="0"/>
              </a:rPr>
              <a:t> sogar spannend…</a:t>
            </a:r>
          </a:p>
          <a:p>
            <a:pPr marL="0" indent="0">
              <a:buFontTx/>
              <a:buNone/>
            </a:pPr>
            <a:r>
              <a:rPr lang="de-DE" sz="1600" dirty="0" smtClean="0">
                <a:solidFill>
                  <a:schemeClr val="accent1">
                    <a:lumMod val="75000"/>
                  </a:schemeClr>
                </a:solidFill>
                <a:latin typeface="Bookman Old Style" pitchFamily="18" charset="0"/>
              </a:rPr>
              <a:t>was </a:t>
            </a:r>
            <a:r>
              <a:rPr lang="de-DE" sz="1600" dirty="0">
                <a:solidFill>
                  <a:schemeClr val="accent1">
                    <a:lumMod val="75000"/>
                  </a:schemeClr>
                </a:solidFill>
                <a:latin typeface="Bookman Old Style" pitchFamily="18" charset="0"/>
              </a:rPr>
              <a:t>mir (.) au hinterher (.) immer wieder durch den </a:t>
            </a:r>
            <a:r>
              <a:rPr lang="de-DE" sz="1600" dirty="0" err="1">
                <a:solidFill>
                  <a:schemeClr val="accent1">
                    <a:lumMod val="75000"/>
                  </a:schemeClr>
                </a:solidFill>
                <a:latin typeface="Bookman Old Style" pitchFamily="18" charset="0"/>
              </a:rPr>
              <a:t>kopf</a:t>
            </a:r>
            <a:r>
              <a:rPr lang="de-DE" sz="1600" dirty="0">
                <a:solidFill>
                  <a:schemeClr val="accent1">
                    <a:lumMod val="75000"/>
                  </a:schemeClr>
                </a:solidFill>
                <a:latin typeface="Bookman Old Style" pitchFamily="18" charset="0"/>
              </a:rPr>
              <a:t> gegangen ist war (.) dass (.) grad der türkische </a:t>
            </a:r>
            <a:r>
              <a:rPr lang="de-DE" sz="1600" dirty="0" err="1">
                <a:solidFill>
                  <a:schemeClr val="accent1">
                    <a:lumMod val="75000"/>
                  </a:schemeClr>
                </a:solidFill>
                <a:latin typeface="Bookman Old Style" pitchFamily="18" charset="0"/>
              </a:rPr>
              <a:t>schüler</a:t>
            </a:r>
            <a:r>
              <a:rPr lang="de-DE" sz="1600" dirty="0">
                <a:solidFill>
                  <a:schemeClr val="accent1">
                    <a:lumMod val="75000"/>
                  </a:schemeClr>
                </a:solidFill>
                <a:latin typeface="Bookman Old Style" pitchFamily="18" charset="0"/>
              </a:rPr>
              <a:t> (.) der ().) sonst (.) unheimliche </a:t>
            </a:r>
            <a:r>
              <a:rPr lang="de-DE" sz="1600" dirty="0" err="1">
                <a:solidFill>
                  <a:schemeClr val="accent1">
                    <a:lumMod val="75000"/>
                  </a:schemeClr>
                </a:solidFill>
                <a:latin typeface="Bookman Old Style" pitchFamily="18" charset="0"/>
              </a:rPr>
              <a:t>probleme</a:t>
            </a:r>
            <a:r>
              <a:rPr lang="de-DE" sz="1600" dirty="0">
                <a:solidFill>
                  <a:schemeClr val="accent1">
                    <a:lumMod val="75000"/>
                  </a:schemeClr>
                </a:solidFill>
                <a:latin typeface="Bookman Old Style" pitchFamily="18" charset="0"/>
              </a:rPr>
              <a:t> hat mit der </a:t>
            </a:r>
            <a:r>
              <a:rPr lang="de-DE" sz="1600" dirty="0" err="1">
                <a:solidFill>
                  <a:schemeClr val="accent1">
                    <a:lumMod val="75000"/>
                  </a:schemeClr>
                </a:solidFill>
                <a:latin typeface="Bookman Old Style" pitchFamily="18" charset="0"/>
              </a:rPr>
              <a:t>sprache</a:t>
            </a:r>
            <a:r>
              <a:rPr lang="de-DE" sz="1600" dirty="0">
                <a:solidFill>
                  <a:schemeClr val="accent1">
                    <a:lumMod val="75000"/>
                  </a:schemeClr>
                </a:solidFill>
                <a:latin typeface="Bookman Old Style" pitchFamily="18" charset="0"/>
              </a:rPr>
              <a:t> n unheimlich gerne mitgearbeitet hat</a:t>
            </a:r>
            <a:r>
              <a:rPr lang="de-DE" sz="1600" dirty="0" smtClean="0">
                <a:solidFill>
                  <a:schemeClr val="accent1">
                    <a:lumMod val="75000"/>
                  </a:schemeClr>
                </a:solidFill>
                <a:latin typeface="Bookman Old Style" pitchFamily="18" charset="0"/>
              </a:rPr>
              <a:t>;        </a:t>
            </a:r>
            <a:r>
              <a:rPr lang="de-DE" sz="1600" dirty="0">
                <a:solidFill>
                  <a:schemeClr val="accent1">
                    <a:lumMod val="75000"/>
                  </a:schemeClr>
                </a:solidFill>
                <a:latin typeface="Bookman Old Style" pitchFamily="18" charset="0"/>
              </a:rPr>
              <a:t>der hat sich immer drauf </a:t>
            </a:r>
            <a:r>
              <a:rPr lang="de-DE" sz="1600" dirty="0" err="1">
                <a:solidFill>
                  <a:schemeClr val="accent1">
                    <a:lumMod val="75000"/>
                  </a:schemeClr>
                </a:solidFill>
                <a:latin typeface="Bookman Old Style" pitchFamily="18" charset="0"/>
              </a:rPr>
              <a:t>gfreut</a:t>
            </a:r>
            <a:r>
              <a:rPr lang="de-DE" sz="1600" dirty="0">
                <a:solidFill>
                  <a:schemeClr val="accent1">
                    <a:lumMod val="75000"/>
                  </a:schemeClr>
                </a:solidFill>
                <a:latin typeface="Bookman Old Style" pitchFamily="18" charset="0"/>
              </a:rPr>
              <a:t> </a:t>
            </a:r>
            <a:r>
              <a:rPr lang="de-DE" sz="1600" dirty="0" err="1">
                <a:solidFill>
                  <a:schemeClr val="accent1">
                    <a:lumMod val="75000"/>
                  </a:schemeClr>
                </a:solidFill>
                <a:latin typeface="Bookman Old Style" pitchFamily="18" charset="0"/>
              </a:rPr>
              <a:t>jetz</a:t>
            </a:r>
            <a:r>
              <a:rPr lang="de-DE" sz="1600" dirty="0">
                <a:solidFill>
                  <a:schemeClr val="accent1">
                    <a:lumMod val="75000"/>
                  </a:schemeClr>
                </a:solidFill>
                <a:latin typeface="Bookman Old Style" pitchFamily="18" charset="0"/>
              </a:rPr>
              <a:t> mach </a:t>
            </a:r>
            <a:r>
              <a:rPr lang="de-DE" sz="1600" dirty="0" err="1">
                <a:solidFill>
                  <a:schemeClr val="accent1">
                    <a:lumMod val="75000"/>
                  </a:schemeClr>
                </a:solidFill>
                <a:latin typeface="Bookman Old Style" pitchFamily="18" charset="0"/>
              </a:rPr>
              <a:t>ma</a:t>
            </a:r>
            <a:r>
              <a:rPr lang="de-DE" sz="1600" dirty="0">
                <a:solidFill>
                  <a:schemeClr val="accent1">
                    <a:lumMod val="75000"/>
                  </a:schemeClr>
                </a:solidFill>
                <a:latin typeface="Bookman Old Style" pitchFamily="18" charset="0"/>
              </a:rPr>
              <a:t> </a:t>
            </a:r>
            <a:r>
              <a:rPr lang="de-DE" sz="1600" dirty="0" smtClean="0">
                <a:solidFill>
                  <a:schemeClr val="accent1">
                    <a:lumMod val="75000"/>
                  </a:schemeClr>
                </a:solidFill>
                <a:latin typeface="Bookman Old Style" pitchFamily="18" charset="0"/>
              </a:rPr>
              <a:t>wieder…</a:t>
            </a:r>
          </a:p>
          <a:p>
            <a:pPr marL="0" indent="0">
              <a:buNone/>
            </a:pPr>
            <a:r>
              <a:rPr lang="de-DE" sz="1600" dirty="0">
                <a:solidFill>
                  <a:schemeClr val="accent1">
                    <a:lumMod val="75000"/>
                  </a:schemeClr>
                </a:solidFill>
                <a:latin typeface="Bookman Old Style" pitchFamily="18" charset="0"/>
              </a:rPr>
              <a:t>ich fand die </a:t>
            </a:r>
            <a:r>
              <a:rPr lang="de-DE" sz="1600" dirty="0" err="1">
                <a:solidFill>
                  <a:schemeClr val="accent1">
                    <a:lumMod val="75000"/>
                  </a:schemeClr>
                </a:solidFill>
                <a:latin typeface="Bookman Old Style" pitchFamily="18" charset="0"/>
              </a:rPr>
              <a:t>materialien</a:t>
            </a:r>
            <a:r>
              <a:rPr lang="de-DE" sz="1600" dirty="0">
                <a:solidFill>
                  <a:schemeClr val="accent1">
                    <a:lumMod val="75000"/>
                  </a:schemeClr>
                </a:solidFill>
                <a:latin typeface="Bookman Old Style" pitchFamily="18" charset="0"/>
              </a:rPr>
              <a:t> sehr schön aufbereitet …</a:t>
            </a:r>
          </a:p>
          <a:p>
            <a:pPr marL="0" indent="0">
              <a:buFontTx/>
              <a:buNone/>
            </a:pPr>
            <a:endParaRPr lang="de-DE" sz="1600" b="1" i="1" dirty="0">
              <a:solidFill>
                <a:schemeClr val="accent1">
                  <a:lumMod val="75000"/>
                </a:schemeClr>
              </a:solidFill>
            </a:endParaRPr>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26</a:t>
            </a:fld>
            <a:endParaRPr lang="de-DE"/>
          </a:p>
        </p:txBody>
      </p:sp>
      <p:sp>
        <p:nvSpPr>
          <p:cNvPr id="11" name="Textfeld 10"/>
          <p:cNvSpPr txBox="1"/>
          <p:nvPr/>
        </p:nvSpPr>
        <p:spPr>
          <a:xfrm>
            <a:off x="467544" y="4725144"/>
            <a:ext cx="4256293" cy="1354217"/>
          </a:xfrm>
          <a:prstGeom prst="rect">
            <a:avLst/>
          </a:prstGeom>
          <a:solidFill>
            <a:schemeClr val="accent1">
              <a:lumMod val="20000"/>
              <a:lumOff val="80000"/>
            </a:schemeClr>
          </a:solidFill>
        </p:spPr>
        <p:txBody>
          <a:bodyPr wrap="none" rtlCol="0">
            <a:spAutoFit/>
          </a:bodyPr>
          <a:lstStyle/>
          <a:p>
            <a:r>
              <a:rPr lang="de-DE" b="1" dirty="0">
                <a:solidFill>
                  <a:schemeClr val="accent1">
                    <a:lumMod val="75000"/>
                  </a:schemeClr>
                </a:solidFill>
              </a:rPr>
              <a:t>Lehrerin im </a:t>
            </a:r>
            <a:r>
              <a:rPr lang="de-DE" b="1" i="1" dirty="0">
                <a:solidFill>
                  <a:schemeClr val="accent1">
                    <a:lumMod val="75000"/>
                  </a:schemeClr>
                </a:solidFill>
              </a:rPr>
              <a:t>Interview vorher</a:t>
            </a:r>
            <a:r>
              <a:rPr lang="de-DE" b="1" dirty="0">
                <a:solidFill>
                  <a:schemeClr val="accent1">
                    <a:lumMod val="75000"/>
                  </a:schemeClr>
                </a:solidFill>
              </a:rPr>
              <a:t>…</a:t>
            </a:r>
          </a:p>
          <a:p>
            <a:r>
              <a:rPr lang="de-DE" sz="1600" dirty="0">
                <a:solidFill>
                  <a:schemeClr val="accent1">
                    <a:lumMod val="75000"/>
                  </a:schemeClr>
                </a:solidFill>
                <a:latin typeface="Bookman Old Style" pitchFamily="18" charset="0"/>
              </a:rPr>
              <a:t>die </a:t>
            </a:r>
            <a:r>
              <a:rPr lang="de-DE" sz="1600" dirty="0" err="1">
                <a:solidFill>
                  <a:schemeClr val="accent1">
                    <a:lumMod val="75000"/>
                  </a:schemeClr>
                </a:solidFill>
                <a:latin typeface="Bookman Old Style" pitchFamily="18" charset="0"/>
              </a:rPr>
              <a:t>defizite</a:t>
            </a:r>
            <a:r>
              <a:rPr lang="de-DE" sz="1600" dirty="0">
                <a:solidFill>
                  <a:schemeClr val="accent1">
                    <a:lumMod val="75000"/>
                  </a:schemeClr>
                </a:solidFill>
                <a:latin typeface="Bookman Old Style" pitchFamily="18" charset="0"/>
              </a:rPr>
              <a:t> lieget eigentlich da drin dass </a:t>
            </a:r>
            <a:r>
              <a:rPr lang="de-DE" sz="1600" dirty="0" smtClean="0">
                <a:solidFill>
                  <a:schemeClr val="accent1">
                    <a:lumMod val="75000"/>
                  </a:schemeClr>
                </a:solidFill>
                <a:latin typeface="Bookman Old Style" pitchFamily="18" charset="0"/>
              </a:rPr>
              <a:t/>
            </a:r>
            <a:br>
              <a:rPr lang="de-DE" sz="1600" dirty="0" smtClean="0">
                <a:solidFill>
                  <a:schemeClr val="accent1">
                    <a:lumMod val="75000"/>
                  </a:schemeClr>
                </a:solidFill>
                <a:latin typeface="Bookman Old Style" pitchFamily="18" charset="0"/>
              </a:rPr>
            </a:br>
            <a:r>
              <a:rPr lang="de-DE" sz="1600" dirty="0" smtClean="0">
                <a:solidFill>
                  <a:schemeClr val="accent1">
                    <a:lumMod val="75000"/>
                  </a:schemeClr>
                </a:solidFill>
                <a:latin typeface="Bookman Old Style" pitchFamily="18" charset="0"/>
              </a:rPr>
              <a:t>sie </a:t>
            </a:r>
            <a:r>
              <a:rPr lang="de-DE" sz="1600" dirty="0">
                <a:solidFill>
                  <a:schemeClr val="accent1">
                    <a:lumMod val="75000"/>
                  </a:schemeClr>
                </a:solidFill>
                <a:latin typeface="Bookman Old Style" pitchFamily="18" charset="0"/>
              </a:rPr>
              <a:t>(.) ähm (3) auf der einen </a:t>
            </a:r>
            <a:r>
              <a:rPr lang="de-DE" sz="1600" dirty="0" err="1">
                <a:solidFill>
                  <a:schemeClr val="accent1">
                    <a:lumMod val="75000"/>
                  </a:schemeClr>
                </a:solidFill>
                <a:latin typeface="Bookman Old Style" pitchFamily="18" charset="0"/>
              </a:rPr>
              <a:t>seite</a:t>
            </a:r>
            <a:r>
              <a:rPr lang="de-DE" sz="1600" dirty="0">
                <a:solidFill>
                  <a:schemeClr val="accent1">
                    <a:lumMod val="75000"/>
                  </a:schemeClr>
                </a:solidFill>
                <a:latin typeface="Bookman Old Style" pitchFamily="18" charset="0"/>
              </a:rPr>
              <a:t> noch </a:t>
            </a:r>
            <a:r>
              <a:rPr lang="de-DE" sz="1600" dirty="0" smtClean="0">
                <a:solidFill>
                  <a:schemeClr val="accent1">
                    <a:lumMod val="75000"/>
                  </a:schemeClr>
                </a:solidFill>
                <a:latin typeface="Bookman Old Style" pitchFamily="18" charset="0"/>
              </a:rPr>
              <a:t/>
            </a:r>
            <a:br>
              <a:rPr lang="de-DE" sz="1600" dirty="0" smtClean="0">
                <a:solidFill>
                  <a:schemeClr val="accent1">
                    <a:lumMod val="75000"/>
                  </a:schemeClr>
                </a:solidFill>
                <a:latin typeface="Bookman Old Style" pitchFamily="18" charset="0"/>
              </a:rPr>
            </a:br>
            <a:r>
              <a:rPr lang="de-DE" sz="1600" dirty="0" smtClean="0">
                <a:solidFill>
                  <a:schemeClr val="accent1">
                    <a:lumMod val="75000"/>
                  </a:schemeClr>
                </a:solidFill>
                <a:latin typeface="Bookman Old Style" pitchFamily="18" charset="0"/>
              </a:rPr>
              <a:t>in </a:t>
            </a:r>
            <a:r>
              <a:rPr lang="de-DE" sz="1600" dirty="0">
                <a:solidFill>
                  <a:schemeClr val="accent1">
                    <a:lumMod val="75000"/>
                  </a:schemeClr>
                </a:solidFill>
                <a:latin typeface="Bookman Old Style" pitchFamily="18" charset="0"/>
              </a:rPr>
              <a:t>der türkische schule sin (.) und </a:t>
            </a:r>
            <a:r>
              <a:rPr lang="de-DE" sz="1600" dirty="0" smtClean="0">
                <a:solidFill>
                  <a:schemeClr val="accent1">
                    <a:lumMod val="75000"/>
                  </a:schemeClr>
                </a:solidFill>
                <a:latin typeface="Bookman Old Style" pitchFamily="18" charset="0"/>
              </a:rPr>
              <a:t>tür-</a:t>
            </a:r>
            <a:br>
              <a:rPr lang="de-DE" sz="1600" dirty="0" smtClean="0">
                <a:solidFill>
                  <a:schemeClr val="accent1">
                    <a:lumMod val="75000"/>
                  </a:schemeClr>
                </a:solidFill>
                <a:latin typeface="Bookman Old Style" pitchFamily="18" charset="0"/>
              </a:rPr>
            </a:br>
            <a:endParaRPr lang="de-DE" sz="1600" dirty="0"/>
          </a:p>
        </p:txBody>
      </p:sp>
      <p:sp>
        <p:nvSpPr>
          <p:cNvPr id="2" name="Textfeld 1"/>
          <p:cNvSpPr txBox="1"/>
          <p:nvPr/>
        </p:nvSpPr>
        <p:spPr>
          <a:xfrm>
            <a:off x="1475656" y="44624"/>
            <a:ext cx="3215817" cy="1200329"/>
          </a:xfrm>
          <a:prstGeom prst="rect">
            <a:avLst/>
          </a:prstGeom>
          <a:solidFill>
            <a:schemeClr val="tx2">
              <a:lumMod val="20000"/>
              <a:lumOff val="80000"/>
            </a:schemeClr>
          </a:solidFill>
        </p:spPr>
        <p:txBody>
          <a:bodyPr wrap="none" rtlCol="0">
            <a:spAutoFit/>
          </a:bodyPr>
          <a:lstStyle/>
          <a:p>
            <a:r>
              <a:rPr lang="de-DE" b="1" dirty="0" smtClean="0"/>
              <a:t>Ich weiß jetzt, das…</a:t>
            </a:r>
            <a:br>
              <a:rPr lang="de-DE" b="1" dirty="0" smtClean="0"/>
            </a:br>
            <a:r>
              <a:rPr lang="de-DE" b="1" dirty="0" smtClean="0"/>
              <a:t>Ich möchte mehr wissen über …</a:t>
            </a:r>
            <a:br>
              <a:rPr lang="de-DE" b="1" dirty="0" smtClean="0"/>
            </a:br>
            <a:r>
              <a:rPr lang="de-DE" b="1" dirty="0" smtClean="0"/>
              <a:t>Gefallen hat mir…</a:t>
            </a:r>
          </a:p>
          <a:p>
            <a:r>
              <a:rPr lang="de-DE" b="1" dirty="0" smtClean="0"/>
              <a:t>Das </a:t>
            </a:r>
            <a:r>
              <a:rPr lang="de-DE" b="1" dirty="0"/>
              <a:t>H</a:t>
            </a:r>
            <a:r>
              <a:rPr lang="de-DE" b="1" dirty="0" smtClean="0"/>
              <a:t>eft wäre besser, wenn…</a:t>
            </a:r>
            <a:endParaRPr lang="de-DE" b="1" dirty="0"/>
          </a:p>
        </p:txBody>
      </p:sp>
    </p:spTree>
    <p:extLst>
      <p:ext uri="{BB962C8B-B14F-4D97-AF65-F5344CB8AC3E}">
        <p14:creationId xmlns:p14="http://schemas.microsoft.com/office/powerpoint/2010/main" val="1406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down)">
                                      <p:cBhvr>
                                        <p:cTn id="18" dur="500"/>
                                        <p:tgtEl>
                                          <p:spTgt spid="8">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down)">
                                      <p:cBhvr>
                                        <p:cTn id="21" dur="500"/>
                                        <p:tgtEl>
                                          <p:spTgt spid="8">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down)">
                                      <p:cBhvr>
                                        <p:cTn id="24" dur="500"/>
                                        <p:tgtEl>
                                          <p:spTgt spid="8">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down)">
                                      <p:cBhvr>
                                        <p:cTn id="30" dur="500"/>
                                        <p:tgtEl>
                                          <p:spTgt spid="8">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wipe(down)">
                                      <p:cBhvr>
                                        <p:cTn id="33" dur="500"/>
                                        <p:tgtEl>
                                          <p:spTgt spid="8">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wipe(down)">
                                      <p:cBhvr>
                                        <p:cTn id="36" dur="500"/>
                                        <p:tgtEl>
                                          <p:spTgt spid="8">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down)">
                                      <p:cBhvr>
                                        <p:cTn id="41" dur="500"/>
                                        <p:tgtEl>
                                          <p:spTgt spid="11">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animEffect transition="in" filter="wipe(down)">
                                      <p:cBhvr>
                                        <p:cTn id="44" dur="500"/>
                                        <p:tgtEl>
                                          <p:spTgt spid="11">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Effect transition="in" filter="wipe(down)">
                                      <p:cBhvr>
                                        <p:cTn id="49" dur="500"/>
                                        <p:tgtEl>
                                          <p:spTgt spid="9">
                                            <p:txEl>
                                              <p:pRg st="3" end="3"/>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Effect transition="in" filter="wipe(down)">
                                      <p:cBhvr>
                                        <p:cTn id="52" dur="500"/>
                                        <p:tgtEl>
                                          <p:spTgt spid="9">
                                            <p:txEl>
                                              <p:pRg st="4" end="4"/>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9">
                                            <p:txEl>
                                              <p:pRg st="5" end="5"/>
                                            </p:txEl>
                                          </p:spTgt>
                                        </p:tgtEl>
                                        <p:attrNameLst>
                                          <p:attrName>style.visibility</p:attrName>
                                        </p:attrNameLst>
                                      </p:cBhvr>
                                      <p:to>
                                        <p:strVal val="visible"/>
                                      </p:to>
                                    </p:set>
                                    <p:animEffect transition="in" filter="wipe(down)">
                                      <p:cBhvr>
                                        <p:cTn id="55" dur="500"/>
                                        <p:tgtEl>
                                          <p:spTgt spid="9">
                                            <p:txEl>
                                              <p:pRg st="5" end="5"/>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9">
                                            <p:txEl>
                                              <p:pRg st="6" end="6"/>
                                            </p:txEl>
                                          </p:spTgt>
                                        </p:tgtEl>
                                        <p:attrNameLst>
                                          <p:attrName>style.visibility</p:attrName>
                                        </p:attrNameLst>
                                      </p:cBhvr>
                                      <p:to>
                                        <p:strVal val="visible"/>
                                      </p:to>
                                    </p:set>
                                    <p:animEffect transition="in" filter="wipe(down)">
                                      <p:cBhvr>
                                        <p:cTn id="5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a:solidFill>
            <a:srgbClr val="FFFF00"/>
          </a:solidFill>
        </p:spPr>
        <p:txBody>
          <a:bodyPr>
            <a:normAutofit/>
          </a:bodyPr>
          <a:lstStyle/>
          <a:p>
            <a:r>
              <a:rPr lang="de-DE" sz="2800" dirty="0" smtClean="0">
                <a:solidFill>
                  <a:srgbClr val="0000FF"/>
                </a:solidFill>
                <a:latin typeface="Forte" pitchFamily="66" charset="0"/>
              </a:rPr>
              <a:t>Was bringt‘s …</a:t>
            </a:r>
            <a:endParaRPr lang="de-DE" sz="2800" dirty="0">
              <a:solidFill>
                <a:srgbClr val="0000FF"/>
              </a:solidFill>
              <a:latin typeface="Forte" pitchFamily="66" charset="0"/>
            </a:endParaRPr>
          </a:p>
        </p:txBody>
      </p:sp>
      <p:sp>
        <p:nvSpPr>
          <p:cNvPr id="3" name="Inhaltsplatzhalter 2"/>
          <p:cNvSpPr>
            <a:spLocks noGrp="1"/>
          </p:cNvSpPr>
          <p:nvPr>
            <p:ph sz="half" idx="1"/>
          </p:nvPr>
        </p:nvSpPr>
        <p:spPr>
          <a:xfrm>
            <a:off x="457200" y="1196752"/>
            <a:ext cx="4038600" cy="4929411"/>
          </a:xfrm>
          <a:solidFill>
            <a:schemeClr val="accent1">
              <a:lumMod val="40000"/>
              <a:lumOff val="60000"/>
            </a:schemeClr>
          </a:solidFill>
        </p:spPr>
        <p:txBody>
          <a:bodyPr>
            <a:normAutofit fontScale="85000" lnSpcReduction="20000"/>
          </a:bodyPr>
          <a:lstStyle/>
          <a:p>
            <a:pPr>
              <a:lnSpc>
                <a:spcPct val="90000"/>
              </a:lnSpc>
              <a:buFontTx/>
              <a:buNone/>
            </a:pPr>
            <a:r>
              <a:rPr lang="de-DE" dirty="0">
                <a:solidFill>
                  <a:schemeClr val="hlink"/>
                </a:solidFill>
              </a:rPr>
              <a:t>den Lernenden?</a:t>
            </a:r>
          </a:p>
          <a:p>
            <a:pPr>
              <a:lnSpc>
                <a:spcPct val="90000"/>
              </a:lnSpc>
            </a:pPr>
            <a:endParaRPr lang="de-DE" dirty="0"/>
          </a:p>
          <a:p>
            <a:pPr>
              <a:lnSpc>
                <a:spcPct val="90000"/>
              </a:lnSpc>
            </a:pPr>
            <a:r>
              <a:rPr lang="de-DE" dirty="0">
                <a:solidFill>
                  <a:schemeClr val="accent1">
                    <a:lumMod val="75000"/>
                  </a:schemeClr>
                </a:solidFill>
              </a:rPr>
              <a:t>Beteiligung am </a:t>
            </a:r>
            <a:r>
              <a:rPr lang="de-DE" dirty="0" smtClean="0">
                <a:solidFill>
                  <a:schemeClr val="accent1">
                    <a:lumMod val="75000"/>
                  </a:schemeClr>
                </a:solidFill>
              </a:rPr>
              <a:t>Unterricht und Motivation</a:t>
            </a:r>
            <a:r>
              <a:rPr lang="de-DE" dirty="0">
                <a:solidFill>
                  <a:schemeClr val="accent1">
                    <a:lumMod val="75000"/>
                  </a:schemeClr>
                </a:solidFill>
              </a:rPr>
              <a:t/>
            </a:r>
            <a:br>
              <a:rPr lang="de-DE" dirty="0">
                <a:solidFill>
                  <a:schemeClr val="accent1">
                    <a:lumMod val="75000"/>
                  </a:schemeClr>
                </a:solidFill>
              </a:rPr>
            </a:br>
            <a:endParaRPr lang="de-DE" dirty="0">
              <a:solidFill>
                <a:schemeClr val="accent1">
                  <a:lumMod val="75000"/>
                </a:schemeClr>
              </a:solidFill>
            </a:endParaRPr>
          </a:p>
          <a:p>
            <a:pPr>
              <a:lnSpc>
                <a:spcPct val="90000"/>
              </a:lnSpc>
            </a:pPr>
            <a:r>
              <a:rPr lang="de-DE" dirty="0">
                <a:solidFill>
                  <a:schemeClr val="accent1">
                    <a:lumMod val="75000"/>
                  </a:schemeClr>
                </a:solidFill>
              </a:rPr>
              <a:t>Interesse am </a:t>
            </a:r>
            <a:r>
              <a:rPr lang="de-DE" dirty="0" smtClean="0">
                <a:solidFill>
                  <a:schemeClr val="accent1">
                    <a:lumMod val="75000"/>
                  </a:schemeClr>
                </a:solidFill>
              </a:rPr>
              <a:t>Unvertrauten und an Sprache</a:t>
            </a:r>
            <a:r>
              <a:rPr lang="de-DE" dirty="0">
                <a:solidFill>
                  <a:schemeClr val="accent1">
                    <a:lumMod val="75000"/>
                  </a:schemeClr>
                </a:solidFill>
              </a:rPr>
              <a:t/>
            </a:r>
            <a:br>
              <a:rPr lang="de-DE" dirty="0">
                <a:solidFill>
                  <a:schemeClr val="accent1">
                    <a:lumMod val="75000"/>
                  </a:schemeClr>
                </a:solidFill>
              </a:rPr>
            </a:br>
            <a:endParaRPr lang="de-DE" dirty="0">
              <a:solidFill>
                <a:schemeClr val="accent1">
                  <a:lumMod val="75000"/>
                </a:schemeClr>
              </a:solidFill>
            </a:endParaRPr>
          </a:p>
          <a:p>
            <a:pPr>
              <a:lnSpc>
                <a:spcPct val="90000"/>
              </a:lnSpc>
            </a:pPr>
            <a:r>
              <a:rPr lang="de-DE" dirty="0">
                <a:solidFill>
                  <a:schemeClr val="accent1">
                    <a:lumMod val="75000"/>
                  </a:schemeClr>
                </a:solidFill>
              </a:rPr>
              <a:t>Neue Sichten auf Eigenes und Fremdes</a:t>
            </a:r>
          </a:p>
          <a:p>
            <a:pPr>
              <a:lnSpc>
                <a:spcPct val="90000"/>
              </a:lnSpc>
            </a:pPr>
            <a:endParaRPr lang="de-DE" dirty="0">
              <a:solidFill>
                <a:schemeClr val="accent1">
                  <a:lumMod val="75000"/>
                </a:schemeClr>
              </a:solidFill>
            </a:endParaRPr>
          </a:p>
          <a:p>
            <a:pPr>
              <a:lnSpc>
                <a:spcPct val="90000"/>
              </a:lnSpc>
            </a:pPr>
            <a:r>
              <a:rPr lang="de-DE" dirty="0">
                <a:solidFill>
                  <a:schemeClr val="accent1">
                    <a:lumMod val="75000"/>
                  </a:schemeClr>
                </a:solidFill>
              </a:rPr>
              <a:t>Fragen und Neugier eher als Abwertung und Zurückweisung</a:t>
            </a:r>
            <a:br>
              <a:rPr lang="de-DE" dirty="0">
                <a:solidFill>
                  <a:schemeClr val="accent1">
                    <a:lumMod val="75000"/>
                  </a:schemeClr>
                </a:solidFill>
              </a:rPr>
            </a:br>
            <a:endParaRPr lang="de-DE" dirty="0">
              <a:solidFill>
                <a:schemeClr val="accent1">
                  <a:lumMod val="75000"/>
                </a:schemeClr>
              </a:solidFill>
            </a:endParaRPr>
          </a:p>
          <a:p>
            <a:pPr>
              <a:lnSpc>
                <a:spcPct val="90000"/>
              </a:lnSpc>
            </a:pPr>
            <a:r>
              <a:rPr lang="de-DE" dirty="0">
                <a:solidFill>
                  <a:schemeClr val="accent1">
                    <a:lumMod val="75000"/>
                  </a:schemeClr>
                </a:solidFill>
              </a:rPr>
              <a:t>Prestige für alle Sprachen</a:t>
            </a:r>
          </a:p>
          <a:p>
            <a:pPr>
              <a:lnSpc>
                <a:spcPct val="90000"/>
              </a:lnSpc>
              <a:buFontTx/>
              <a:buNone/>
            </a:pPr>
            <a:endParaRPr lang="de-DE" dirty="0">
              <a:solidFill>
                <a:schemeClr val="accent2"/>
              </a:solidFill>
            </a:endParaRPr>
          </a:p>
          <a:p>
            <a:pPr marL="0" indent="0">
              <a:buNone/>
            </a:pPr>
            <a:endParaRPr lang="de-DE" dirty="0"/>
          </a:p>
        </p:txBody>
      </p:sp>
      <p:sp>
        <p:nvSpPr>
          <p:cNvPr id="4" name="Inhaltsplatzhalter 3"/>
          <p:cNvSpPr>
            <a:spLocks noGrp="1"/>
          </p:cNvSpPr>
          <p:nvPr>
            <p:ph sz="half" idx="2"/>
          </p:nvPr>
        </p:nvSpPr>
        <p:spPr>
          <a:solidFill>
            <a:schemeClr val="accent5">
              <a:lumMod val="20000"/>
              <a:lumOff val="80000"/>
            </a:schemeClr>
          </a:solidFill>
        </p:spPr>
        <p:txBody>
          <a:bodyPr>
            <a:noAutofit/>
          </a:bodyPr>
          <a:lstStyle/>
          <a:p>
            <a:pPr>
              <a:lnSpc>
                <a:spcPct val="90000"/>
              </a:lnSpc>
              <a:buFontTx/>
              <a:buNone/>
            </a:pPr>
            <a:r>
              <a:rPr lang="de-DE" sz="2400" dirty="0" smtClean="0">
                <a:solidFill>
                  <a:schemeClr val="hlink"/>
                </a:solidFill>
              </a:rPr>
              <a:t>den </a:t>
            </a:r>
            <a:r>
              <a:rPr lang="de-DE" sz="2400" dirty="0">
                <a:solidFill>
                  <a:schemeClr val="hlink"/>
                </a:solidFill>
              </a:rPr>
              <a:t>Lehrenden?</a:t>
            </a:r>
          </a:p>
          <a:p>
            <a:pPr>
              <a:lnSpc>
                <a:spcPct val="90000"/>
              </a:lnSpc>
              <a:buFontTx/>
              <a:buNone/>
            </a:pPr>
            <a:endParaRPr lang="de-DE" sz="2400" dirty="0">
              <a:solidFill>
                <a:schemeClr val="accent2"/>
              </a:solidFill>
            </a:endParaRPr>
          </a:p>
          <a:p>
            <a:pPr>
              <a:lnSpc>
                <a:spcPct val="90000"/>
              </a:lnSpc>
            </a:pPr>
            <a:r>
              <a:rPr lang="de-DE" sz="2400" dirty="0">
                <a:solidFill>
                  <a:schemeClr val="accent1">
                    <a:lumMod val="75000"/>
                  </a:schemeClr>
                </a:solidFill>
              </a:rPr>
              <a:t>Eine andere Rolle im Klassenzimmer?</a:t>
            </a:r>
          </a:p>
          <a:p>
            <a:pPr>
              <a:lnSpc>
                <a:spcPct val="90000"/>
              </a:lnSpc>
            </a:pPr>
            <a:endParaRPr lang="de-DE" sz="2400" dirty="0">
              <a:solidFill>
                <a:schemeClr val="accent1">
                  <a:lumMod val="75000"/>
                </a:schemeClr>
              </a:solidFill>
            </a:endParaRPr>
          </a:p>
          <a:p>
            <a:pPr>
              <a:lnSpc>
                <a:spcPct val="90000"/>
              </a:lnSpc>
            </a:pPr>
            <a:r>
              <a:rPr lang="de-DE" sz="2400" dirty="0">
                <a:solidFill>
                  <a:schemeClr val="accent1">
                    <a:lumMod val="75000"/>
                  </a:schemeClr>
                </a:solidFill>
              </a:rPr>
              <a:t>Neue Erfahrungen?</a:t>
            </a:r>
          </a:p>
          <a:p>
            <a:pPr>
              <a:lnSpc>
                <a:spcPct val="90000"/>
              </a:lnSpc>
            </a:pPr>
            <a:endParaRPr lang="de-DE" sz="2400" dirty="0">
              <a:solidFill>
                <a:schemeClr val="accent1">
                  <a:lumMod val="75000"/>
                </a:schemeClr>
              </a:solidFill>
            </a:endParaRPr>
          </a:p>
          <a:p>
            <a:pPr>
              <a:lnSpc>
                <a:spcPct val="90000"/>
              </a:lnSpc>
            </a:pPr>
            <a:r>
              <a:rPr lang="de-DE" sz="2400" dirty="0">
                <a:solidFill>
                  <a:schemeClr val="accent1">
                    <a:lumMod val="75000"/>
                  </a:schemeClr>
                </a:solidFill>
              </a:rPr>
              <a:t>Eine neue Methodik?</a:t>
            </a:r>
          </a:p>
          <a:p>
            <a:pPr>
              <a:lnSpc>
                <a:spcPct val="90000"/>
              </a:lnSpc>
            </a:pPr>
            <a:endParaRPr lang="de-DE" sz="2400" dirty="0">
              <a:solidFill>
                <a:schemeClr val="accent1">
                  <a:lumMod val="75000"/>
                </a:schemeClr>
              </a:solidFill>
            </a:endParaRPr>
          </a:p>
          <a:p>
            <a:pPr>
              <a:lnSpc>
                <a:spcPct val="90000"/>
              </a:lnSpc>
            </a:pPr>
            <a:r>
              <a:rPr lang="de-DE" sz="2400" dirty="0">
                <a:solidFill>
                  <a:schemeClr val="accent1">
                    <a:lumMod val="75000"/>
                  </a:schemeClr>
                </a:solidFill>
              </a:rPr>
              <a:t>Mehr Wissen und Interesse?</a:t>
            </a:r>
          </a:p>
          <a:p>
            <a:pPr marL="0" indent="0">
              <a:buNone/>
            </a:pPr>
            <a:endParaRPr lang="de-DE" sz="2400" dirty="0"/>
          </a:p>
        </p:txBody>
      </p:sp>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27</a:t>
            </a:fld>
            <a:endParaRPr lang="de-DE"/>
          </a:p>
        </p:txBody>
      </p:sp>
    </p:spTree>
    <p:extLst>
      <p:ext uri="{BB962C8B-B14F-4D97-AF65-F5344CB8AC3E}">
        <p14:creationId xmlns:p14="http://schemas.microsoft.com/office/powerpoint/2010/main" val="235176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00"/>
                                        <p:tgtEl>
                                          <p:spTgt spid="4">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down)">
                                      <p:cBhvr>
                                        <p:cTn id="33" dur="500"/>
                                        <p:tgtEl>
                                          <p:spTgt spid="4">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down)">
                                      <p:cBhvr>
                                        <p:cTn id="36" dur="500"/>
                                        <p:tgtEl>
                                          <p:spTgt spid="4">
                                            <p:txEl>
                                              <p:pRg st="6" end="6"/>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wipe(down)">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normAutofit/>
          </a:bodyPr>
          <a:lstStyle/>
          <a:p>
            <a:r>
              <a:rPr lang="de-DE" sz="2800" dirty="0" smtClean="0">
                <a:solidFill>
                  <a:srgbClr val="0000FF"/>
                </a:solidFill>
                <a:latin typeface="Forte" pitchFamily="66" charset="0"/>
              </a:rPr>
              <a:t>Murmelgruppen / </a:t>
            </a:r>
            <a:r>
              <a:rPr lang="de-DE" sz="2800" dirty="0" err="1" smtClean="0">
                <a:solidFill>
                  <a:srgbClr val="0000FF"/>
                </a:solidFill>
                <a:latin typeface="Forte" pitchFamily="66" charset="0"/>
              </a:rPr>
              <a:t>Tuschelgruppen</a:t>
            </a:r>
            <a:r>
              <a:rPr lang="de-DE" sz="2800" dirty="0" smtClean="0">
                <a:solidFill>
                  <a:srgbClr val="0000FF"/>
                </a:solidFill>
                <a:latin typeface="Forte" pitchFamily="66" charset="0"/>
              </a:rPr>
              <a:t/>
            </a:r>
            <a:br>
              <a:rPr lang="de-DE" sz="2800" dirty="0" smtClean="0">
                <a:solidFill>
                  <a:srgbClr val="0000FF"/>
                </a:solidFill>
                <a:latin typeface="Forte" pitchFamily="66" charset="0"/>
              </a:rPr>
            </a:br>
            <a:r>
              <a:rPr lang="de-DE" sz="2800" dirty="0" smtClean="0">
                <a:solidFill>
                  <a:srgbClr val="0000FF"/>
                </a:solidFill>
                <a:latin typeface="Forte" pitchFamily="66" charset="0"/>
              </a:rPr>
              <a:t>im Austausch</a:t>
            </a:r>
            <a:endParaRPr lang="de-DE" sz="2800" dirty="0">
              <a:solidFill>
                <a:srgbClr val="0000FF"/>
              </a:solidFill>
              <a:latin typeface="Forte" pitchFamily="66" charset="0"/>
            </a:endParaRPr>
          </a:p>
        </p:txBody>
      </p:sp>
      <p:sp>
        <p:nvSpPr>
          <p:cNvPr id="3" name="Inhaltsplatzhalter 2"/>
          <p:cNvSpPr>
            <a:spLocks noGrp="1"/>
          </p:cNvSpPr>
          <p:nvPr>
            <p:ph sz="half" idx="1"/>
          </p:nvPr>
        </p:nvSpPr>
        <p:spPr>
          <a:solidFill>
            <a:schemeClr val="accent1">
              <a:lumMod val="20000"/>
              <a:lumOff val="80000"/>
            </a:schemeClr>
          </a:solidFill>
        </p:spPr>
        <p:txBody>
          <a:bodyPr/>
          <a:lstStyle/>
          <a:p>
            <a:r>
              <a:rPr lang="de-DE" dirty="0" smtClean="0"/>
              <a:t>Wie nutzen wir schon bisher das Potenzial unserer </a:t>
            </a:r>
            <a:r>
              <a:rPr lang="de-DE" dirty="0" err="1" smtClean="0"/>
              <a:t>DaF</a:t>
            </a:r>
            <a:r>
              <a:rPr lang="de-DE" dirty="0" smtClean="0"/>
              <a:t>-Lernenden, wie bezeugen wir ihrem Wissen und Können  Wertschätzung? </a:t>
            </a:r>
            <a:endParaRPr lang="de-DE" dirty="0"/>
          </a:p>
        </p:txBody>
      </p:sp>
      <p:sp>
        <p:nvSpPr>
          <p:cNvPr id="7" name="Inhaltsplatzhalter 6"/>
          <p:cNvSpPr>
            <a:spLocks noGrp="1"/>
          </p:cNvSpPr>
          <p:nvPr>
            <p:ph sz="half" idx="2"/>
          </p:nvPr>
        </p:nvSpPr>
        <p:spPr>
          <a:solidFill>
            <a:srgbClr val="FFFFCC"/>
          </a:solidFill>
        </p:spPr>
        <p:txBody>
          <a:bodyPr/>
          <a:lstStyle/>
          <a:p>
            <a:r>
              <a:rPr lang="de-DE" dirty="0" smtClean="0"/>
              <a:t>Welche </a:t>
            </a:r>
            <a:r>
              <a:rPr lang="de-DE" dirty="0"/>
              <a:t>Materialien kennen und verwenden </a:t>
            </a:r>
            <a:r>
              <a:rPr lang="de-DE" dirty="0" smtClean="0"/>
              <a:t>wir dazu?</a:t>
            </a:r>
          </a:p>
          <a:p>
            <a:r>
              <a:rPr lang="de-DE" dirty="0" smtClean="0"/>
              <a:t>Was wollen wir uns jetzt vornehmen?</a:t>
            </a:r>
            <a:endParaRPr lang="de-DE" dirty="0"/>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8B6D270F-9BDE-44E6-A066-F105C249B51F}" type="slidenum">
              <a:rPr lang="de-DE" smtClean="0"/>
              <a:t>28</a:t>
            </a:fld>
            <a:endParaRPr lang="de-DE"/>
          </a:p>
        </p:txBody>
      </p:sp>
    </p:spTree>
    <p:extLst>
      <p:ext uri="{BB962C8B-B14F-4D97-AF65-F5344CB8AC3E}">
        <p14:creationId xmlns:p14="http://schemas.microsoft.com/office/powerpoint/2010/main" val="601573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solidFill>
            <a:schemeClr val="accent5">
              <a:lumMod val="20000"/>
              <a:lumOff val="80000"/>
            </a:schemeClr>
          </a:solidFill>
        </p:spPr>
        <p:txBody>
          <a:bodyPr/>
          <a:lstStyle/>
          <a:p>
            <a:pPr marL="0" indent="0">
              <a:buClr>
                <a:srgbClr val="A50021"/>
              </a:buClr>
              <a:buSzPct val="75000"/>
              <a:buNone/>
            </a:pPr>
            <a:r>
              <a:rPr lang="de-DE" dirty="0">
                <a:solidFill>
                  <a:srgbClr val="0000FF"/>
                </a:solidFill>
              </a:rPr>
              <a:t>Reflexion </a:t>
            </a:r>
            <a:r>
              <a:rPr lang="de-DE" dirty="0" smtClean="0">
                <a:solidFill>
                  <a:srgbClr val="0000FF"/>
                </a:solidFill>
              </a:rPr>
              <a:t/>
            </a:r>
            <a:br>
              <a:rPr lang="de-DE" dirty="0" smtClean="0">
                <a:solidFill>
                  <a:srgbClr val="0000FF"/>
                </a:solidFill>
              </a:rPr>
            </a:br>
            <a:r>
              <a:rPr lang="de-DE" dirty="0" smtClean="0">
                <a:solidFill>
                  <a:srgbClr val="0000FF"/>
                </a:solidFill>
              </a:rPr>
              <a:t>einer </a:t>
            </a:r>
            <a:r>
              <a:rPr lang="de-DE" dirty="0">
                <a:solidFill>
                  <a:srgbClr val="0000FF"/>
                </a:solidFill>
              </a:rPr>
              <a:t>16-jährigen </a:t>
            </a:r>
            <a:r>
              <a:rPr lang="de-DE" dirty="0" err="1" smtClean="0">
                <a:solidFill>
                  <a:srgbClr val="0000FF"/>
                </a:solidFill>
              </a:rPr>
              <a:t>DaZ</a:t>
            </a:r>
            <a:r>
              <a:rPr lang="de-DE" dirty="0" smtClean="0">
                <a:solidFill>
                  <a:srgbClr val="0000FF"/>
                </a:solidFill>
              </a:rPr>
              <a:t>-Schülerin:</a:t>
            </a:r>
            <a:endParaRPr lang="de-DE" dirty="0">
              <a:solidFill>
                <a:srgbClr val="0000FF"/>
              </a:solidFill>
            </a:endParaRPr>
          </a:p>
          <a:p>
            <a:pPr marL="0" indent="0">
              <a:buClr>
                <a:srgbClr val="A50021"/>
              </a:buClr>
              <a:buSzPct val="75000"/>
              <a:buNone/>
            </a:pPr>
            <a:endParaRPr lang="de-DE" dirty="0" smtClean="0">
              <a:solidFill>
                <a:schemeClr val="accent2"/>
              </a:solidFill>
            </a:endParaRPr>
          </a:p>
          <a:p>
            <a:pPr marL="0" indent="0">
              <a:buClr>
                <a:srgbClr val="A50021"/>
              </a:buClr>
              <a:buSzPct val="75000"/>
              <a:buNone/>
            </a:pPr>
            <a:r>
              <a:rPr lang="de-DE" sz="2400" dirty="0" smtClean="0">
                <a:solidFill>
                  <a:schemeClr val="tx2">
                    <a:lumMod val="75000"/>
                  </a:schemeClr>
                </a:solidFill>
              </a:rPr>
              <a:t>“</a:t>
            </a:r>
            <a:r>
              <a:rPr lang="de-DE" sz="2400" dirty="0">
                <a:solidFill>
                  <a:schemeClr val="tx2">
                    <a:lumMod val="75000"/>
                  </a:schemeClr>
                </a:solidFill>
              </a:rPr>
              <a:t>Immer hab Probleme mit die Artikel\ </a:t>
            </a:r>
            <a:r>
              <a:rPr lang="de-DE" sz="2400" dirty="0" smtClean="0">
                <a:solidFill>
                  <a:schemeClr val="tx2">
                    <a:lumMod val="75000"/>
                  </a:schemeClr>
                </a:solidFill>
              </a:rPr>
              <a:t/>
            </a:r>
            <a:br>
              <a:rPr lang="de-DE" sz="2400" dirty="0" smtClean="0">
                <a:solidFill>
                  <a:schemeClr val="tx2">
                    <a:lumMod val="75000"/>
                  </a:schemeClr>
                </a:solidFill>
              </a:rPr>
            </a:br>
            <a:r>
              <a:rPr lang="de-DE" sz="2400" dirty="0" smtClean="0">
                <a:solidFill>
                  <a:schemeClr val="tx2">
                    <a:lumMod val="75000"/>
                  </a:schemeClr>
                </a:solidFill>
              </a:rPr>
              <a:t>weil </a:t>
            </a:r>
            <a:r>
              <a:rPr lang="de-DE" sz="2400" dirty="0">
                <a:solidFill>
                  <a:schemeClr val="tx2">
                    <a:lumMod val="75000"/>
                  </a:schemeClr>
                </a:solidFill>
              </a:rPr>
              <a:t>sie * möchte Deutsch </a:t>
            </a:r>
            <a:r>
              <a:rPr lang="de-DE" sz="2400" dirty="0" smtClean="0">
                <a:solidFill>
                  <a:schemeClr val="tx2">
                    <a:lumMod val="75000"/>
                  </a:schemeClr>
                </a:solidFill>
              </a:rPr>
              <a:t/>
            </a:r>
            <a:br>
              <a:rPr lang="de-DE" sz="2400" dirty="0" smtClean="0">
                <a:solidFill>
                  <a:schemeClr val="tx2">
                    <a:lumMod val="75000"/>
                  </a:schemeClr>
                </a:solidFill>
              </a:rPr>
            </a:br>
            <a:r>
              <a:rPr lang="de-DE" sz="2400" dirty="0" smtClean="0">
                <a:solidFill>
                  <a:schemeClr val="tx2">
                    <a:lumMod val="75000"/>
                  </a:schemeClr>
                </a:solidFill>
              </a:rPr>
              <a:t>schwer </a:t>
            </a:r>
            <a:r>
              <a:rPr lang="de-DE" sz="2400" dirty="0">
                <a:solidFill>
                  <a:schemeClr val="tx2">
                    <a:lumMod val="75000"/>
                  </a:schemeClr>
                </a:solidFill>
              </a:rPr>
              <a:t>machen\ und wann nicht </a:t>
            </a:r>
            <a:r>
              <a:rPr lang="de-DE" sz="2400" dirty="0" smtClean="0">
                <a:solidFill>
                  <a:schemeClr val="tx2">
                    <a:lumMod val="75000"/>
                  </a:schemeClr>
                </a:solidFill>
              </a:rPr>
              <a:t/>
            </a:r>
            <a:br>
              <a:rPr lang="de-DE" sz="2400" dirty="0" smtClean="0">
                <a:solidFill>
                  <a:schemeClr val="tx2">
                    <a:lumMod val="75000"/>
                  </a:schemeClr>
                </a:solidFill>
              </a:rPr>
            </a:br>
            <a:r>
              <a:rPr lang="de-DE" sz="2400" dirty="0" smtClean="0">
                <a:solidFill>
                  <a:schemeClr val="tx2">
                    <a:lumMod val="75000"/>
                  </a:schemeClr>
                </a:solidFill>
              </a:rPr>
              <a:t>so </a:t>
            </a:r>
            <a:r>
              <a:rPr lang="de-DE" sz="2400" dirty="0">
                <a:solidFill>
                  <a:schemeClr val="tx2">
                    <a:lumMod val="75000"/>
                  </a:schemeClr>
                </a:solidFill>
              </a:rPr>
              <a:t>viele Artikel gibt * ist Deutsch </a:t>
            </a:r>
            <a:r>
              <a:rPr lang="de-DE" sz="2400" dirty="0" smtClean="0">
                <a:solidFill>
                  <a:schemeClr val="tx2">
                    <a:lumMod val="75000"/>
                  </a:schemeClr>
                </a:solidFill>
              </a:rPr>
              <a:t/>
            </a:r>
            <a:br>
              <a:rPr lang="de-DE" sz="2400" dirty="0" smtClean="0">
                <a:solidFill>
                  <a:schemeClr val="tx2">
                    <a:lumMod val="75000"/>
                  </a:schemeClr>
                </a:solidFill>
              </a:rPr>
            </a:br>
            <a:r>
              <a:rPr lang="de-DE" sz="2400" dirty="0" smtClean="0">
                <a:solidFill>
                  <a:schemeClr val="tx2">
                    <a:lumMod val="75000"/>
                  </a:schemeClr>
                </a:solidFill>
              </a:rPr>
              <a:t>* </a:t>
            </a:r>
            <a:r>
              <a:rPr lang="de-DE" sz="2400" dirty="0">
                <a:solidFill>
                  <a:schemeClr val="tx2">
                    <a:lumMod val="75000"/>
                  </a:schemeClr>
                </a:solidFill>
              </a:rPr>
              <a:t>echt leicht.”</a:t>
            </a:r>
          </a:p>
          <a:p>
            <a:pPr marL="0" indent="0">
              <a:buNone/>
            </a:pPr>
            <a:endParaRPr lang="de-DE" dirty="0"/>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3</a:t>
            </a:fld>
            <a:endParaRPr lang="de-DE"/>
          </a:p>
        </p:txBody>
      </p:sp>
      <p:pic>
        <p:nvPicPr>
          <p:cNvPr id="2050" name="Picture 2" descr="C:\Users\Ingelore Oomen-Welke\Documents\COMENIUS Material\MsAnrede\Beng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368152"/>
            <a:ext cx="2889036" cy="3861048"/>
          </a:xfrm>
          <a:prstGeom prst="rect">
            <a:avLst/>
          </a:prstGeom>
          <a:noFill/>
          <a:extLst>
            <a:ext uri="{909E8E84-426E-40DD-AFC4-6F175D3DCCD1}">
              <a14:hiddenFill xmlns:a14="http://schemas.microsoft.com/office/drawing/2010/main">
                <a:solidFill>
                  <a:srgbClr val="FFFFFF"/>
                </a:solidFill>
              </a14:hiddenFill>
            </a:ext>
          </a:extLst>
        </p:spPr>
      </p:pic>
      <p:sp>
        <p:nvSpPr>
          <p:cNvPr id="7" name="Titel 3"/>
          <p:cNvSpPr>
            <a:spLocks noGrp="1"/>
          </p:cNvSpPr>
          <p:nvPr>
            <p:ph type="title"/>
          </p:nvPr>
        </p:nvSpPr>
        <p:spPr>
          <a:solidFill>
            <a:srgbClr val="FFFF00"/>
          </a:solidFill>
        </p:spPr>
        <p:txBody>
          <a:bodyPr>
            <a:normAutofit/>
          </a:bodyPr>
          <a:lstStyle/>
          <a:p>
            <a:r>
              <a:rPr lang="de-DE" sz="3200" dirty="0" smtClean="0">
                <a:solidFill>
                  <a:schemeClr val="accent1">
                    <a:lumMod val="60000"/>
                    <a:lumOff val="40000"/>
                  </a:schemeClr>
                </a:solidFill>
              </a:rPr>
              <a:t>Unerkannte Potenziale </a:t>
            </a:r>
            <a:br>
              <a:rPr lang="de-DE" sz="3200" dirty="0" smtClean="0">
                <a:solidFill>
                  <a:schemeClr val="accent1">
                    <a:lumMod val="60000"/>
                    <a:lumOff val="40000"/>
                  </a:schemeClr>
                </a:solidFill>
              </a:rPr>
            </a:br>
            <a:r>
              <a:rPr lang="de-DE" sz="3200" dirty="0" smtClean="0">
                <a:solidFill>
                  <a:schemeClr val="accent1">
                    <a:lumMod val="60000"/>
                    <a:lumOff val="40000"/>
                  </a:schemeClr>
                </a:solidFill>
              </a:rPr>
              <a:t>von </a:t>
            </a:r>
            <a:r>
              <a:rPr lang="de-DE" sz="3200" dirty="0" err="1" smtClean="0">
                <a:solidFill>
                  <a:schemeClr val="accent1">
                    <a:lumMod val="60000"/>
                    <a:lumOff val="40000"/>
                  </a:schemeClr>
                </a:solidFill>
              </a:rPr>
              <a:t>DaZ</a:t>
            </a:r>
            <a:r>
              <a:rPr lang="de-DE" sz="3200" dirty="0" smtClean="0">
                <a:solidFill>
                  <a:schemeClr val="accent1">
                    <a:lumMod val="60000"/>
                    <a:lumOff val="40000"/>
                  </a:schemeClr>
                </a:solidFill>
              </a:rPr>
              <a:t>-Kindern und -Jugendlichen</a:t>
            </a:r>
            <a:endParaRPr lang="de-DE" sz="3200" dirty="0">
              <a:solidFill>
                <a:schemeClr val="accent1">
                  <a:lumMod val="60000"/>
                  <a:lumOff val="40000"/>
                </a:schemeClr>
              </a:solidFill>
            </a:endParaRPr>
          </a:p>
        </p:txBody>
      </p:sp>
    </p:spTree>
    <p:extLst>
      <p:ext uri="{BB962C8B-B14F-4D97-AF65-F5344CB8AC3E}">
        <p14:creationId xmlns:p14="http://schemas.microsoft.com/office/powerpoint/2010/main" val="28052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solidFill>
            <a:schemeClr val="accent5">
              <a:lumMod val="20000"/>
              <a:lumOff val="80000"/>
            </a:schemeClr>
          </a:solidFill>
        </p:spPr>
        <p:txBody>
          <a:bodyPr>
            <a:normAutofit/>
          </a:bodyPr>
          <a:lstStyle/>
          <a:p>
            <a:r>
              <a:rPr lang="de-DE" dirty="0" smtClean="0">
                <a:solidFill>
                  <a:srgbClr val="0000FF"/>
                </a:solidFill>
              </a:rPr>
              <a:t>Lockeres Gespräch über Haustiere:</a:t>
            </a:r>
          </a:p>
          <a:p>
            <a:pPr marL="0" indent="0">
              <a:buNone/>
            </a:pPr>
            <a:r>
              <a:rPr lang="de-DE" sz="2600" dirty="0">
                <a:solidFill>
                  <a:schemeClr val="tx2">
                    <a:lumMod val="75000"/>
                  </a:schemeClr>
                </a:solidFill>
              </a:rPr>
              <a:t>Vasiliki: </a:t>
            </a:r>
            <a:r>
              <a:rPr lang="de-DE" sz="2600" dirty="0" smtClean="0">
                <a:solidFill>
                  <a:schemeClr val="tx2">
                    <a:lumMod val="75000"/>
                  </a:schemeClr>
                </a:solidFill>
              </a:rPr>
              <a:t>   Wenn </a:t>
            </a:r>
            <a:r>
              <a:rPr lang="de-DE" sz="2600" dirty="0">
                <a:solidFill>
                  <a:schemeClr val="tx2">
                    <a:lumMod val="75000"/>
                  </a:schemeClr>
                </a:solidFill>
              </a:rPr>
              <a:t>ich griechisch </a:t>
            </a:r>
            <a:r>
              <a:rPr lang="de-DE" sz="2600" i="1" dirty="0">
                <a:solidFill>
                  <a:schemeClr val="tx2">
                    <a:lumMod val="75000"/>
                  </a:schemeClr>
                </a:solidFill>
              </a:rPr>
              <a:t>Katze </a:t>
            </a:r>
            <a:r>
              <a:rPr lang="de-DE" sz="2600" dirty="0">
                <a:solidFill>
                  <a:schemeClr val="tx2">
                    <a:lumMod val="75000"/>
                  </a:schemeClr>
                </a:solidFill>
              </a:rPr>
              <a:t>sage\ dann</a:t>
            </a:r>
          </a:p>
          <a:p>
            <a:pPr marL="0" indent="0">
              <a:buNone/>
            </a:pPr>
            <a:r>
              <a:rPr lang="de-DE" sz="2600" dirty="0" smtClean="0">
                <a:solidFill>
                  <a:schemeClr val="tx2">
                    <a:lumMod val="75000"/>
                  </a:schemeClr>
                </a:solidFill>
              </a:rPr>
              <a:t>	     heißt </a:t>
            </a:r>
            <a:r>
              <a:rPr lang="de-DE" sz="2600" dirty="0">
                <a:solidFill>
                  <a:schemeClr val="tx2">
                    <a:lumMod val="75000"/>
                  </a:schemeClr>
                </a:solidFill>
              </a:rPr>
              <a:t>das/ ‘setz dich’\</a:t>
            </a:r>
          </a:p>
          <a:p>
            <a:pPr marL="0" indent="0">
              <a:buNone/>
            </a:pPr>
            <a:r>
              <a:rPr lang="de-DE" sz="2600" dirty="0">
                <a:solidFill>
                  <a:schemeClr val="tx2">
                    <a:lumMod val="75000"/>
                  </a:schemeClr>
                </a:solidFill>
              </a:rPr>
              <a:t>Daniel: </a:t>
            </a:r>
            <a:r>
              <a:rPr lang="de-DE" sz="2600" dirty="0" smtClean="0">
                <a:solidFill>
                  <a:schemeClr val="tx2">
                    <a:lumMod val="75000"/>
                  </a:schemeClr>
                </a:solidFill>
              </a:rPr>
              <a:t>    Und </a:t>
            </a:r>
            <a:r>
              <a:rPr lang="de-DE" sz="2600" dirty="0">
                <a:solidFill>
                  <a:schemeClr val="tx2">
                    <a:lumMod val="75000"/>
                  </a:schemeClr>
                </a:solidFill>
              </a:rPr>
              <a:t>was heißt dann </a:t>
            </a:r>
            <a:r>
              <a:rPr lang="de-DE" sz="2600" i="1" dirty="0">
                <a:solidFill>
                  <a:schemeClr val="tx2">
                    <a:lumMod val="75000"/>
                  </a:schemeClr>
                </a:solidFill>
              </a:rPr>
              <a:t>Katze</a:t>
            </a:r>
            <a:r>
              <a:rPr lang="de-DE" sz="2600" dirty="0">
                <a:solidFill>
                  <a:schemeClr val="tx2">
                    <a:lumMod val="75000"/>
                  </a:schemeClr>
                </a:solidFill>
              </a:rPr>
              <a:t>?</a:t>
            </a:r>
          </a:p>
          <a:p>
            <a:pPr marL="0" indent="0">
              <a:buNone/>
            </a:pPr>
            <a:r>
              <a:rPr lang="de-DE" sz="2600" dirty="0">
                <a:solidFill>
                  <a:schemeClr val="tx2">
                    <a:lumMod val="75000"/>
                  </a:schemeClr>
                </a:solidFill>
              </a:rPr>
              <a:t>Kristina: </a:t>
            </a:r>
            <a:r>
              <a:rPr lang="de-DE" sz="2600" dirty="0" smtClean="0">
                <a:solidFill>
                  <a:schemeClr val="tx2">
                    <a:lumMod val="75000"/>
                  </a:schemeClr>
                </a:solidFill>
              </a:rPr>
              <a:t>  </a:t>
            </a:r>
            <a:r>
              <a:rPr lang="de-DE" sz="2600" i="1" dirty="0" smtClean="0">
                <a:solidFill>
                  <a:schemeClr val="tx2">
                    <a:lumMod val="75000"/>
                  </a:schemeClr>
                </a:solidFill>
              </a:rPr>
              <a:t>Gata</a:t>
            </a:r>
            <a:r>
              <a:rPr lang="de-DE" sz="2600" dirty="0">
                <a:solidFill>
                  <a:schemeClr val="tx2">
                    <a:lumMod val="75000"/>
                  </a:schemeClr>
                </a:solidFill>
              </a:rPr>
              <a:t>\</a:t>
            </a:r>
          </a:p>
          <a:p>
            <a:pPr marL="0" indent="0">
              <a:buNone/>
            </a:pPr>
            <a:r>
              <a:rPr lang="de-DE" sz="2600" dirty="0">
                <a:solidFill>
                  <a:schemeClr val="tx2">
                    <a:lumMod val="75000"/>
                  </a:schemeClr>
                </a:solidFill>
              </a:rPr>
              <a:t>Patrizia: </a:t>
            </a:r>
            <a:r>
              <a:rPr lang="de-DE" sz="2600" dirty="0" smtClean="0">
                <a:solidFill>
                  <a:schemeClr val="tx2">
                    <a:lumMod val="75000"/>
                  </a:schemeClr>
                </a:solidFill>
              </a:rPr>
              <a:t>  Jaja </a:t>
            </a:r>
            <a:r>
              <a:rPr lang="de-DE" sz="2600" dirty="0">
                <a:solidFill>
                  <a:schemeClr val="tx2">
                    <a:lumMod val="75000"/>
                  </a:schemeClr>
                </a:solidFill>
              </a:rPr>
              <a:t>und italienisch auch </a:t>
            </a:r>
            <a:r>
              <a:rPr lang="de-DE" sz="2600" i="1" dirty="0" err="1">
                <a:solidFill>
                  <a:schemeClr val="tx2">
                    <a:lumMod val="75000"/>
                  </a:schemeClr>
                </a:solidFill>
              </a:rPr>
              <a:t>gatta</a:t>
            </a:r>
            <a:r>
              <a:rPr lang="de-DE" sz="2600" dirty="0">
                <a:solidFill>
                  <a:schemeClr val="tx2">
                    <a:lumMod val="75000"/>
                  </a:schemeClr>
                </a:solidFill>
              </a:rPr>
              <a:t>\</a:t>
            </a:r>
          </a:p>
          <a:p>
            <a:pPr marL="0" indent="0">
              <a:buNone/>
            </a:pPr>
            <a:r>
              <a:rPr lang="es-ES" sz="2600" dirty="0">
                <a:solidFill>
                  <a:schemeClr val="tx2">
                    <a:lumMod val="75000"/>
                  </a:schemeClr>
                </a:solidFill>
              </a:rPr>
              <a:t>Montse: </a:t>
            </a:r>
            <a:r>
              <a:rPr lang="es-ES" sz="2600" dirty="0" smtClean="0">
                <a:solidFill>
                  <a:schemeClr val="tx2">
                    <a:lumMod val="75000"/>
                  </a:schemeClr>
                </a:solidFill>
              </a:rPr>
              <a:t>  </a:t>
            </a:r>
            <a:r>
              <a:rPr lang="es-ES" sz="2600" i="1" dirty="0" smtClean="0">
                <a:solidFill>
                  <a:schemeClr val="tx2">
                    <a:lumMod val="75000"/>
                  </a:schemeClr>
                </a:solidFill>
              </a:rPr>
              <a:t>el </a:t>
            </a:r>
            <a:r>
              <a:rPr lang="es-ES" sz="2600" i="1" dirty="0">
                <a:solidFill>
                  <a:schemeClr val="tx2">
                    <a:lumMod val="75000"/>
                  </a:schemeClr>
                </a:solidFill>
              </a:rPr>
              <a:t>gato/ el gato</a:t>
            </a:r>
            <a:r>
              <a:rPr lang="es-ES" sz="2600" dirty="0">
                <a:solidFill>
                  <a:schemeClr val="tx2">
                    <a:lumMod val="75000"/>
                  </a:schemeClr>
                </a:solidFill>
              </a:rPr>
              <a:t>/</a:t>
            </a:r>
          </a:p>
          <a:p>
            <a:pPr marL="0" indent="0">
              <a:buNone/>
            </a:pPr>
            <a:r>
              <a:rPr lang="de-DE" sz="2600" dirty="0">
                <a:solidFill>
                  <a:schemeClr val="tx2">
                    <a:lumMod val="75000"/>
                  </a:schemeClr>
                </a:solidFill>
              </a:rPr>
              <a:t>Pierangelo: </a:t>
            </a:r>
            <a:r>
              <a:rPr lang="de-DE" sz="2600" i="1" dirty="0" err="1">
                <a:solidFill>
                  <a:schemeClr val="tx2">
                    <a:lumMod val="75000"/>
                  </a:schemeClr>
                </a:solidFill>
              </a:rPr>
              <a:t>gatto</a:t>
            </a:r>
            <a:r>
              <a:rPr lang="de-DE" sz="2600" i="1" dirty="0">
                <a:solidFill>
                  <a:schemeClr val="tx2">
                    <a:lumMod val="75000"/>
                  </a:schemeClr>
                </a:solidFill>
              </a:rPr>
              <a:t> </a:t>
            </a:r>
            <a:r>
              <a:rPr lang="de-DE" sz="2600" dirty="0">
                <a:solidFill>
                  <a:schemeClr val="tx2">
                    <a:lumMod val="75000"/>
                  </a:schemeClr>
                </a:solidFill>
              </a:rPr>
              <a:t>gibt’s italienisch auch\</a:t>
            </a:r>
          </a:p>
          <a:p>
            <a:pPr marL="0" indent="0">
              <a:buNone/>
            </a:pPr>
            <a:r>
              <a:rPr lang="de-DE" sz="2600" dirty="0">
                <a:solidFill>
                  <a:schemeClr val="tx2">
                    <a:lumMod val="75000"/>
                  </a:schemeClr>
                </a:solidFill>
              </a:rPr>
              <a:t>Saadet: </a:t>
            </a:r>
            <a:r>
              <a:rPr lang="de-DE" sz="2600" dirty="0" smtClean="0">
                <a:solidFill>
                  <a:schemeClr val="tx2">
                    <a:lumMod val="75000"/>
                  </a:schemeClr>
                </a:solidFill>
              </a:rPr>
              <a:t>    Türkisch </a:t>
            </a:r>
            <a:r>
              <a:rPr lang="de-DE" sz="2600" dirty="0">
                <a:solidFill>
                  <a:schemeClr val="tx2">
                    <a:lumMod val="75000"/>
                  </a:schemeClr>
                </a:solidFill>
              </a:rPr>
              <a:t>ist </a:t>
            </a:r>
            <a:r>
              <a:rPr lang="de-DE" sz="2600" i="1" dirty="0" err="1">
                <a:solidFill>
                  <a:schemeClr val="tx2">
                    <a:lumMod val="75000"/>
                  </a:schemeClr>
                </a:solidFill>
              </a:rPr>
              <a:t>kedi</a:t>
            </a:r>
            <a:r>
              <a:rPr lang="de-DE" sz="2600" dirty="0">
                <a:solidFill>
                  <a:schemeClr val="tx2">
                    <a:lumMod val="75000"/>
                  </a:schemeClr>
                </a:solidFill>
              </a:rPr>
              <a:t>\ und </a:t>
            </a:r>
            <a:r>
              <a:rPr lang="de-DE" sz="2600" i="1" dirty="0" err="1" smtClean="0">
                <a:solidFill>
                  <a:schemeClr val="tx2">
                    <a:lumMod val="75000"/>
                  </a:schemeClr>
                </a:solidFill>
              </a:rPr>
              <a:t>sıçan</a:t>
            </a:r>
            <a:r>
              <a:rPr lang="de-DE" sz="2600" i="1" dirty="0" smtClean="0">
                <a:solidFill>
                  <a:schemeClr val="tx2">
                    <a:lumMod val="75000"/>
                  </a:schemeClr>
                </a:solidFill>
              </a:rPr>
              <a:t> </a:t>
            </a:r>
            <a:r>
              <a:rPr lang="de-DE" sz="2600" dirty="0">
                <a:solidFill>
                  <a:schemeClr val="tx2">
                    <a:lumMod val="75000"/>
                  </a:schemeClr>
                </a:solidFill>
              </a:rPr>
              <a:t>heißt ‘Maus’\</a:t>
            </a:r>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4</a:t>
            </a:fld>
            <a:endParaRPr lang="de-DE"/>
          </a:p>
        </p:txBody>
      </p:sp>
      <p:sp>
        <p:nvSpPr>
          <p:cNvPr id="6" name="Titel 3"/>
          <p:cNvSpPr>
            <a:spLocks noGrp="1"/>
          </p:cNvSpPr>
          <p:nvPr>
            <p:ph type="title"/>
          </p:nvPr>
        </p:nvSpPr>
        <p:spPr>
          <a:solidFill>
            <a:srgbClr val="FFFF00"/>
          </a:solidFill>
        </p:spPr>
        <p:txBody>
          <a:bodyPr>
            <a:normAutofit/>
          </a:bodyPr>
          <a:lstStyle/>
          <a:p>
            <a:r>
              <a:rPr lang="de-DE" sz="3200" dirty="0" smtClean="0">
                <a:solidFill>
                  <a:schemeClr val="accent1">
                    <a:lumMod val="60000"/>
                    <a:lumOff val="40000"/>
                  </a:schemeClr>
                </a:solidFill>
              </a:rPr>
              <a:t>Unerkannte Potenziale </a:t>
            </a:r>
            <a:br>
              <a:rPr lang="de-DE" sz="3200" dirty="0" smtClean="0">
                <a:solidFill>
                  <a:schemeClr val="accent1">
                    <a:lumMod val="60000"/>
                    <a:lumOff val="40000"/>
                  </a:schemeClr>
                </a:solidFill>
              </a:rPr>
            </a:br>
            <a:r>
              <a:rPr lang="de-DE" sz="3200" dirty="0" smtClean="0">
                <a:solidFill>
                  <a:schemeClr val="accent1">
                    <a:lumMod val="60000"/>
                    <a:lumOff val="40000"/>
                  </a:schemeClr>
                </a:solidFill>
              </a:rPr>
              <a:t>von </a:t>
            </a:r>
            <a:r>
              <a:rPr lang="de-DE" sz="3200" dirty="0" err="1" smtClean="0">
                <a:solidFill>
                  <a:schemeClr val="accent1">
                    <a:lumMod val="60000"/>
                    <a:lumOff val="40000"/>
                  </a:schemeClr>
                </a:solidFill>
              </a:rPr>
              <a:t>DaZ</a:t>
            </a:r>
            <a:r>
              <a:rPr lang="de-DE" sz="3200" dirty="0" smtClean="0">
                <a:solidFill>
                  <a:schemeClr val="accent1">
                    <a:lumMod val="60000"/>
                    <a:lumOff val="40000"/>
                  </a:schemeClr>
                </a:solidFill>
              </a:rPr>
              <a:t>-Kindern und -Jugendlichen</a:t>
            </a:r>
            <a:endParaRPr lang="de-DE" sz="3200" dirty="0">
              <a:solidFill>
                <a:schemeClr val="accent1">
                  <a:lumMod val="60000"/>
                  <a:lumOff val="40000"/>
                </a:schemeClr>
              </a:solidFill>
            </a:endParaRPr>
          </a:p>
        </p:txBody>
      </p:sp>
    </p:spTree>
    <p:extLst>
      <p:ext uri="{BB962C8B-B14F-4D97-AF65-F5344CB8AC3E}">
        <p14:creationId xmlns:p14="http://schemas.microsoft.com/office/powerpoint/2010/main" val="94980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normAutofit/>
          </a:bodyPr>
          <a:lstStyle/>
          <a:p>
            <a:r>
              <a:rPr lang="de-DE" sz="2800" dirty="0" smtClean="0">
                <a:solidFill>
                  <a:srgbClr val="0000FF"/>
                </a:solidFill>
                <a:latin typeface="Forte" pitchFamily="66" charset="0"/>
                <a:sym typeface="Wingdings" pitchFamily="2" charset="2"/>
              </a:rPr>
              <a:t>Was denken Kinder und Jugendliche über Sprache(n)?  </a:t>
            </a:r>
            <a:r>
              <a:rPr lang="de-DE" sz="2800" dirty="0">
                <a:solidFill>
                  <a:srgbClr val="0000FF"/>
                </a:solidFill>
                <a:latin typeface="Forte" pitchFamily="66" charset="0"/>
              </a:rPr>
              <a:t>Projekt </a:t>
            </a:r>
            <a:r>
              <a:rPr lang="de-DE" sz="2800" dirty="0">
                <a:solidFill>
                  <a:srgbClr val="0000FF"/>
                </a:solidFill>
                <a:latin typeface="Comic Sans MS" pitchFamily="66" charset="0"/>
              </a:rPr>
              <a:t>Sprachaufmerksamkeit</a:t>
            </a:r>
          </a:p>
        </p:txBody>
      </p:sp>
      <p:sp>
        <p:nvSpPr>
          <p:cNvPr id="3" name="Inhaltsplatzhalter 2"/>
          <p:cNvSpPr>
            <a:spLocks noGrp="1"/>
          </p:cNvSpPr>
          <p:nvPr>
            <p:ph idx="1"/>
          </p:nvPr>
        </p:nvSpPr>
        <p:spPr>
          <a:xfrm>
            <a:off x="457200" y="1412776"/>
            <a:ext cx="8229600" cy="4968552"/>
          </a:xfrm>
          <a:solidFill>
            <a:schemeClr val="tx2">
              <a:lumMod val="20000"/>
              <a:lumOff val="80000"/>
            </a:schemeClr>
          </a:solidFill>
        </p:spPr>
        <p:txBody>
          <a:bodyPr>
            <a:normAutofit/>
          </a:bodyPr>
          <a:lstStyle/>
          <a:p>
            <a:pPr>
              <a:lnSpc>
                <a:spcPct val="90000"/>
              </a:lnSpc>
            </a:pPr>
            <a:r>
              <a:rPr lang="de-DE" sz="2400" b="1" dirty="0"/>
              <a:t>Unterrichtsaufnahmen </a:t>
            </a:r>
            <a:r>
              <a:rPr lang="de-DE" sz="2400" dirty="0"/>
              <a:t>und </a:t>
            </a:r>
            <a:r>
              <a:rPr lang="de-DE" sz="2400" dirty="0" smtClean="0"/>
              <a:t>Transkription, s. Beispiele,</a:t>
            </a:r>
            <a:br>
              <a:rPr lang="de-DE" sz="2400" dirty="0" smtClean="0"/>
            </a:br>
            <a:r>
              <a:rPr lang="de-DE" sz="2400" dirty="0" smtClean="0"/>
              <a:t>Entwicklung </a:t>
            </a:r>
            <a:r>
              <a:rPr lang="de-DE" sz="2400" dirty="0"/>
              <a:t>eines </a:t>
            </a:r>
            <a:r>
              <a:rPr lang="de-DE" sz="2400" dirty="0" smtClean="0"/>
              <a:t>Auswertungssystems </a:t>
            </a:r>
          </a:p>
          <a:p>
            <a:pPr>
              <a:lnSpc>
                <a:spcPct val="90000"/>
              </a:lnSpc>
            </a:pPr>
            <a:endParaRPr lang="de-DE" sz="2400" dirty="0"/>
          </a:p>
          <a:p>
            <a:pPr>
              <a:lnSpc>
                <a:spcPct val="90000"/>
              </a:lnSpc>
            </a:pPr>
            <a:r>
              <a:rPr lang="de-DE" sz="2400" b="1" dirty="0"/>
              <a:t>Leitfaden-Interviews </a:t>
            </a:r>
            <a:r>
              <a:rPr lang="de-DE" sz="2400" dirty="0"/>
              <a:t>in </a:t>
            </a:r>
            <a:r>
              <a:rPr lang="de-DE" sz="2400" dirty="0" smtClean="0"/>
              <a:t>Gruppen zu 2-4 </a:t>
            </a:r>
            <a:r>
              <a:rPr lang="de-DE" sz="2400" dirty="0" err="1" smtClean="0"/>
              <a:t>SuS</a:t>
            </a:r>
            <a:r>
              <a:rPr lang="de-DE" sz="2400" dirty="0" smtClean="0"/>
              <a:t>,</a:t>
            </a:r>
            <a:br>
              <a:rPr lang="de-DE" sz="2400" dirty="0" smtClean="0"/>
            </a:br>
            <a:r>
              <a:rPr lang="de-DE" sz="2400" dirty="0" smtClean="0"/>
              <a:t>Inhaltsanalytische </a:t>
            </a:r>
            <a:r>
              <a:rPr lang="de-DE" sz="2400" dirty="0"/>
              <a:t>Bearbeitung </a:t>
            </a:r>
            <a:r>
              <a:rPr lang="de-DE" sz="2400" dirty="0" smtClean="0"/>
              <a:t>der Äußerungen mit Raters,</a:t>
            </a:r>
            <a:br>
              <a:rPr lang="de-DE" sz="2400" dirty="0" smtClean="0"/>
            </a:br>
            <a:r>
              <a:rPr lang="de-DE" sz="2400" dirty="0" smtClean="0"/>
              <a:t>Typenbildung</a:t>
            </a:r>
            <a:br>
              <a:rPr lang="de-DE" sz="2400" dirty="0" smtClean="0"/>
            </a:br>
            <a:r>
              <a:rPr lang="de-DE" sz="2400" dirty="0" smtClean="0"/>
              <a:t>Durchführung am Oberrhein seit 1996,</a:t>
            </a:r>
            <a:br>
              <a:rPr lang="de-DE" sz="2400" dirty="0" smtClean="0"/>
            </a:br>
            <a:r>
              <a:rPr lang="de-DE" sz="2400" dirty="0" smtClean="0"/>
              <a:t>übriges Deutschland 1998-2004</a:t>
            </a:r>
            <a:br>
              <a:rPr lang="de-DE" sz="2400" dirty="0" smtClean="0"/>
            </a:br>
            <a:r>
              <a:rPr lang="de-DE" sz="2400" dirty="0" smtClean="0"/>
              <a:t>deutsche Schule Madrid 1999</a:t>
            </a:r>
            <a:br>
              <a:rPr lang="de-DE" sz="2400" dirty="0" smtClean="0"/>
            </a:br>
            <a:r>
              <a:rPr lang="de-DE" sz="2400" dirty="0" smtClean="0"/>
              <a:t>per </a:t>
            </a:r>
            <a:r>
              <a:rPr lang="de-DE" sz="2400" i="1" dirty="0" smtClean="0"/>
              <a:t>Comenius-Projekt</a:t>
            </a:r>
            <a:r>
              <a:rPr lang="de-DE" sz="2400" dirty="0" smtClean="0"/>
              <a:t> </a:t>
            </a:r>
            <a:r>
              <a:rPr lang="de-DE" sz="2400" dirty="0" smtClean="0"/>
              <a:t>2000-2004 in </a:t>
            </a:r>
            <a:r>
              <a:rPr lang="de-DE" sz="2400" dirty="0" smtClean="0"/>
              <a:t>Österreich, Ungarn, Slowenien, Polen, Finnland, Spanien, Portugal, Frankreich</a:t>
            </a:r>
            <a:br>
              <a:rPr lang="de-DE" sz="2400" dirty="0" smtClean="0"/>
            </a:br>
            <a:endParaRPr lang="de-DE" sz="2400" dirty="0" smtClean="0"/>
          </a:p>
          <a:p>
            <a:pPr>
              <a:lnSpc>
                <a:spcPct val="90000"/>
              </a:lnSpc>
            </a:pPr>
            <a:r>
              <a:rPr lang="de-DE" sz="2400" dirty="0" smtClean="0"/>
              <a:t>Entwicklung von </a:t>
            </a:r>
            <a:r>
              <a:rPr lang="de-DE" sz="2400" b="1" dirty="0" smtClean="0"/>
              <a:t>Unterrichtskonzepten </a:t>
            </a:r>
            <a:r>
              <a:rPr lang="de-DE" sz="2400" dirty="0" smtClean="0"/>
              <a:t>zu Mehrsprachigkeit und Sprachvergleich</a:t>
            </a:r>
            <a:endParaRPr lang="de-DE" sz="2400" dirty="0"/>
          </a:p>
          <a:p>
            <a:pPr marL="0" indent="0">
              <a:buNone/>
            </a:pPr>
            <a:endParaRPr lang="de-DE" sz="2400" dirty="0"/>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5</a:t>
            </a:fld>
            <a:endParaRPr lang="de-DE"/>
          </a:p>
        </p:txBody>
      </p:sp>
    </p:spTree>
    <p:extLst>
      <p:ext uri="{BB962C8B-B14F-4D97-AF65-F5344CB8AC3E}">
        <p14:creationId xmlns:p14="http://schemas.microsoft.com/office/powerpoint/2010/main" val="191777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normAutofit/>
          </a:bodyPr>
          <a:lstStyle/>
          <a:p>
            <a:r>
              <a:rPr lang="de-DE" sz="2800" dirty="0" smtClean="0">
                <a:solidFill>
                  <a:srgbClr val="0000FF"/>
                </a:solidFill>
                <a:latin typeface="Forte" pitchFamily="66" charset="0"/>
              </a:rPr>
              <a:t>Überblick über Sprachwissen und –</a:t>
            </a:r>
            <a:r>
              <a:rPr lang="de-DE" sz="2800" dirty="0" err="1" smtClean="0">
                <a:solidFill>
                  <a:srgbClr val="0000FF"/>
                </a:solidFill>
                <a:latin typeface="Forte" pitchFamily="66" charset="0"/>
              </a:rPr>
              <a:t>interesse</a:t>
            </a:r>
            <a:r>
              <a:rPr lang="de-DE" sz="2800" dirty="0" smtClean="0">
                <a:solidFill>
                  <a:srgbClr val="0000FF"/>
                </a:solidFill>
                <a:latin typeface="Forte" pitchFamily="66" charset="0"/>
              </a:rPr>
              <a:t> ein- und mehrsprachiger Kinder und Jugendlicher</a:t>
            </a:r>
            <a:endParaRPr lang="de-DE" sz="2800" dirty="0">
              <a:solidFill>
                <a:srgbClr val="0000FF"/>
              </a:solidFill>
              <a:latin typeface="Forte" pitchFamily="66" charset="0"/>
            </a:endParaRPr>
          </a:p>
        </p:txBody>
      </p:sp>
      <p:sp>
        <p:nvSpPr>
          <p:cNvPr id="3" name="Inhaltsplatzhalter 2"/>
          <p:cNvSpPr>
            <a:spLocks noGrp="1"/>
          </p:cNvSpPr>
          <p:nvPr>
            <p:ph idx="1"/>
          </p:nvPr>
        </p:nvSpPr>
        <p:spPr>
          <a:xfrm>
            <a:off x="457200" y="1412776"/>
            <a:ext cx="8229600" cy="4713387"/>
          </a:xfrm>
          <a:solidFill>
            <a:schemeClr val="accent1">
              <a:lumMod val="20000"/>
              <a:lumOff val="80000"/>
            </a:schemeClr>
          </a:solidFill>
        </p:spPr>
        <p:txBody>
          <a:bodyPr>
            <a:normAutofit fontScale="92500" lnSpcReduction="20000"/>
          </a:bodyPr>
          <a:lstStyle/>
          <a:p>
            <a:endParaRPr lang="de-DE" sz="2600" dirty="0" smtClean="0"/>
          </a:p>
          <a:p>
            <a:r>
              <a:rPr lang="de-DE" sz="2600" dirty="0" smtClean="0">
                <a:solidFill>
                  <a:srgbClr val="0070C0"/>
                </a:solidFill>
              </a:rPr>
              <a:t>Themen:</a:t>
            </a:r>
          </a:p>
          <a:p>
            <a:pPr>
              <a:buFont typeface="Wingdings" pitchFamily="2" charset="2"/>
              <a:buNone/>
            </a:pPr>
            <a:r>
              <a:rPr lang="de-DE" sz="2600" dirty="0">
                <a:solidFill>
                  <a:schemeClr val="tx2">
                    <a:lumMod val="75000"/>
                  </a:schemeClr>
                </a:solidFill>
              </a:rPr>
              <a:t>Welche Sprachen kennt ihr?</a:t>
            </a:r>
          </a:p>
          <a:p>
            <a:pPr>
              <a:buFont typeface="Wingdings" pitchFamily="2" charset="2"/>
              <a:buNone/>
            </a:pPr>
            <a:r>
              <a:rPr lang="de-DE" sz="2600" dirty="0">
                <a:solidFill>
                  <a:schemeClr val="tx2">
                    <a:lumMod val="75000"/>
                  </a:schemeClr>
                </a:solidFill>
              </a:rPr>
              <a:t>Was ist Dialekt?</a:t>
            </a:r>
          </a:p>
          <a:p>
            <a:pPr>
              <a:buFont typeface="Wingdings" pitchFamily="2" charset="2"/>
              <a:buNone/>
            </a:pPr>
            <a:r>
              <a:rPr lang="de-DE" sz="2600" dirty="0">
                <a:solidFill>
                  <a:schemeClr val="tx2">
                    <a:lumMod val="75000"/>
                  </a:schemeClr>
                </a:solidFill>
              </a:rPr>
              <a:t>Babysprache, Tiersprachen, Geheimsprachen</a:t>
            </a:r>
          </a:p>
          <a:p>
            <a:pPr>
              <a:buFont typeface="Wingdings" pitchFamily="2" charset="2"/>
              <a:buNone/>
            </a:pPr>
            <a:r>
              <a:rPr lang="de-DE" sz="2600" dirty="0">
                <a:solidFill>
                  <a:schemeClr val="tx2">
                    <a:lumMod val="75000"/>
                  </a:schemeClr>
                </a:solidFill>
              </a:rPr>
              <a:t>Welche Sprachen sprecht ihr / lieber?</a:t>
            </a:r>
          </a:p>
          <a:p>
            <a:pPr>
              <a:buFont typeface="Wingdings" pitchFamily="2" charset="2"/>
              <a:buNone/>
            </a:pPr>
            <a:r>
              <a:rPr lang="de-DE" sz="2600" dirty="0" smtClean="0">
                <a:solidFill>
                  <a:schemeClr val="tx2">
                    <a:lumMod val="75000"/>
                  </a:schemeClr>
                </a:solidFill>
              </a:rPr>
              <a:t>Wie habt ihr Sprachen gelernt: Mutter-, Zweit-, Fremdsprache?</a:t>
            </a:r>
            <a:endParaRPr lang="de-DE" sz="2600" dirty="0">
              <a:solidFill>
                <a:schemeClr val="tx2">
                  <a:lumMod val="75000"/>
                </a:schemeClr>
              </a:solidFill>
            </a:endParaRPr>
          </a:p>
          <a:p>
            <a:pPr>
              <a:buFont typeface="Wingdings" pitchFamily="2" charset="2"/>
              <a:buNone/>
            </a:pPr>
            <a:r>
              <a:rPr lang="de-DE" sz="2600" dirty="0">
                <a:solidFill>
                  <a:schemeClr val="tx2">
                    <a:lumMod val="75000"/>
                  </a:schemeClr>
                </a:solidFill>
              </a:rPr>
              <a:t>Was ist ein Wort?</a:t>
            </a:r>
          </a:p>
          <a:p>
            <a:pPr>
              <a:buFont typeface="Wingdings" pitchFamily="2" charset="2"/>
              <a:buNone/>
            </a:pPr>
            <a:r>
              <a:rPr lang="de-DE" sz="2600" dirty="0">
                <a:solidFill>
                  <a:schemeClr val="tx2">
                    <a:lumMod val="75000"/>
                  </a:schemeClr>
                </a:solidFill>
              </a:rPr>
              <a:t>Was ist ein Satz?</a:t>
            </a:r>
          </a:p>
          <a:p>
            <a:pPr>
              <a:buFont typeface="Wingdings" pitchFamily="2" charset="2"/>
              <a:buNone/>
            </a:pPr>
            <a:r>
              <a:rPr lang="de-DE" sz="2600" dirty="0">
                <a:solidFill>
                  <a:schemeClr val="tx2">
                    <a:lumMod val="75000"/>
                  </a:schemeClr>
                </a:solidFill>
              </a:rPr>
              <a:t>Was bedeutet </a:t>
            </a:r>
            <a:r>
              <a:rPr lang="de-DE" sz="2600" dirty="0" smtClean="0">
                <a:solidFill>
                  <a:schemeClr val="tx2">
                    <a:lumMod val="75000"/>
                  </a:schemeClr>
                </a:solidFill>
              </a:rPr>
              <a:t>das Wort X</a:t>
            </a:r>
            <a:r>
              <a:rPr lang="de-DE" sz="2600" dirty="0">
                <a:solidFill>
                  <a:schemeClr val="tx2">
                    <a:lumMod val="75000"/>
                  </a:schemeClr>
                </a:solidFill>
              </a:rPr>
              <a:t>?</a:t>
            </a:r>
          </a:p>
          <a:p>
            <a:pPr>
              <a:buFont typeface="Wingdings" pitchFamily="2" charset="2"/>
              <a:buNone/>
            </a:pPr>
            <a:r>
              <a:rPr lang="de-DE" sz="2600" dirty="0">
                <a:solidFill>
                  <a:schemeClr val="tx2">
                    <a:lumMod val="75000"/>
                  </a:schemeClr>
                </a:solidFill>
              </a:rPr>
              <a:t>Kann man statt X auch U sagen?</a:t>
            </a:r>
          </a:p>
          <a:p>
            <a:pPr>
              <a:buFont typeface="Wingdings" pitchFamily="2" charset="2"/>
              <a:buNone/>
            </a:pPr>
            <a:r>
              <a:rPr lang="de-DE" sz="2600" dirty="0">
                <a:solidFill>
                  <a:schemeClr val="tx2">
                    <a:lumMod val="75000"/>
                  </a:schemeClr>
                </a:solidFill>
              </a:rPr>
              <a:t>Was würdet ihr untersuchen, wenn ihr Sprachforscher wäret?</a:t>
            </a:r>
          </a:p>
          <a:p>
            <a:pPr marL="0" indent="0">
              <a:buNone/>
            </a:pPr>
            <a:endParaRPr lang="de-DE" dirty="0"/>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6</a:t>
            </a:fld>
            <a:endParaRPr lang="de-DE"/>
          </a:p>
        </p:txBody>
      </p:sp>
    </p:spTree>
    <p:extLst>
      <p:ext uri="{BB962C8B-B14F-4D97-AF65-F5344CB8AC3E}">
        <p14:creationId xmlns:p14="http://schemas.microsoft.com/office/powerpoint/2010/main" val="120410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67544" y="260648"/>
            <a:ext cx="8229600" cy="922114"/>
          </a:xfrm>
          <a:solidFill>
            <a:srgbClr val="FFFF00"/>
          </a:solidFill>
        </p:spPr>
        <p:txBody>
          <a:bodyPr>
            <a:normAutofit/>
          </a:bodyPr>
          <a:lstStyle/>
          <a:p>
            <a:r>
              <a:rPr lang="de-DE" sz="2800" dirty="0" smtClean="0">
                <a:solidFill>
                  <a:srgbClr val="0000FF"/>
                </a:solidFill>
                <a:latin typeface="Forte" pitchFamily="66" charset="0"/>
              </a:rPr>
              <a:t>Ergebnisse </a:t>
            </a:r>
            <a:r>
              <a:rPr lang="de-DE" sz="2800" dirty="0" smtClean="0">
                <a:solidFill>
                  <a:srgbClr val="0000FF"/>
                </a:solidFill>
                <a:latin typeface="Forte" pitchFamily="66" charset="0"/>
              </a:rPr>
              <a:t>einer </a:t>
            </a:r>
            <a:r>
              <a:rPr lang="de-DE" sz="2800" dirty="0" smtClean="0">
                <a:solidFill>
                  <a:srgbClr val="0000FF"/>
                </a:solidFill>
                <a:latin typeface="Forte" pitchFamily="66" charset="0"/>
              </a:rPr>
              <a:t>Teilerhebung Oberrhein</a:t>
            </a:r>
            <a:endParaRPr lang="de-DE" sz="2800" dirty="0">
              <a:solidFill>
                <a:srgbClr val="0000FF"/>
              </a:solidFill>
              <a:latin typeface="Forte" pitchFamily="66" charset="0"/>
            </a:endParaRPr>
          </a:p>
        </p:txBody>
      </p:sp>
      <p:sp>
        <p:nvSpPr>
          <p:cNvPr id="7" name="Inhaltsplatzhalter 6"/>
          <p:cNvSpPr>
            <a:spLocks noGrp="1"/>
          </p:cNvSpPr>
          <p:nvPr>
            <p:ph sz="half" idx="1"/>
          </p:nvPr>
        </p:nvSpPr>
        <p:spPr>
          <a:solidFill>
            <a:schemeClr val="tx2">
              <a:lumMod val="20000"/>
              <a:lumOff val="80000"/>
            </a:schemeClr>
          </a:solidFill>
        </p:spPr>
        <p:txBody>
          <a:bodyPr>
            <a:normAutofit/>
          </a:bodyPr>
          <a:lstStyle/>
          <a:p>
            <a:pPr marL="457200" indent="-457200">
              <a:buClr>
                <a:srgbClr val="A50021"/>
              </a:buClr>
              <a:buSzPct val="75000"/>
              <a:buFont typeface="Wingdings" pitchFamily="2" charset="2"/>
              <a:buChar char="n"/>
            </a:pPr>
            <a:r>
              <a:rPr lang="de-DE" sz="2400" dirty="0"/>
              <a:t>Quantitativ</a:t>
            </a:r>
            <a:br>
              <a:rPr lang="de-DE" sz="2400" dirty="0"/>
            </a:br>
            <a:r>
              <a:rPr lang="de-DE" sz="2400" dirty="0"/>
              <a:t>Antworten überhaupt</a:t>
            </a:r>
          </a:p>
          <a:p>
            <a:pPr marL="457200" indent="-457200">
              <a:buClr>
                <a:srgbClr val="A50021"/>
              </a:buClr>
              <a:buSzPct val="75000"/>
              <a:buNone/>
            </a:pPr>
            <a:r>
              <a:rPr lang="de-DE" sz="2400" dirty="0"/>
              <a:t>Gesamt	ES	MS	</a:t>
            </a:r>
          </a:p>
          <a:p>
            <a:pPr marL="457200" indent="-457200">
              <a:buClr>
                <a:srgbClr val="A50021"/>
              </a:buClr>
              <a:buSzPct val="75000"/>
              <a:buNone/>
            </a:pPr>
            <a:r>
              <a:rPr lang="de-DE" sz="2400" dirty="0"/>
              <a:t>Anzahl 	</a:t>
            </a:r>
            <a:r>
              <a:rPr lang="de-DE" sz="2400" dirty="0" smtClean="0"/>
              <a:t>	92</a:t>
            </a:r>
            <a:r>
              <a:rPr lang="de-DE" sz="2400" dirty="0"/>
              <a:t>	46	</a:t>
            </a:r>
          </a:p>
          <a:p>
            <a:pPr marL="457200" indent="-457200">
              <a:buClr>
                <a:srgbClr val="A50021"/>
              </a:buClr>
              <a:buSzPct val="75000"/>
              <a:buNone/>
            </a:pPr>
            <a:r>
              <a:rPr lang="de-DE" sz="2400" dirty="0" smtClean="0"/>
              <a:t>Antworten	1011</a:t>
            </a:r>
            <a:r>
              <a:rPr lang="de-DE" sz="2400" dirty="0"/>
              <a:t>	1459	</a:t>
            </a:r>
          </a:p>
          <a:p>
            <a:pPr marL="457200" indent="-457200">
              <a:buClr>
                <a:srgbClr val="A50021"/>
              </a:buClr>
              <a:buSzPct val="75000"/>
              <a:buNone/>
            </a:pPr>
            <a:r>
              <a:rPr lang="de-DE" sz="2400" dirty="0"/>
              <a:t>Mittel    	11 	32 	    </a:t>
            </a:r>
            <a:r>
              <a:rPr lang="de-DE" sz="2400" dirty="0" smtClean="0"/>
              <a:t>	     (</a:t>
            </a:r>
            <a:r>
              <a:rPr lang="de-DE" sz="2400" dirty="0"/>
              <a:t>10.98)    (31.71)	</a:t>
            </a:r>
          </a:p>
          <a:p>
            <a:pPr marL="0" indent="0">
              <a:buNone/>
            </a:pPr>
            <a:endParaRPr lang="de-DE" sz="2400" dirty="0"/>
          </a:p>
        </p:txBody>
      </p:sp>
      <p:sp>
        <p:nvSpPr>
          <p:cNvPr id="8" name="Inhaltsplatzhalter 7"/>
          <p:cNvSpPr>
            <a:spLocks noGrp="1"/>
          </p:cNvSpPr>
          <p:nvPr>
            <p:ph sz="half" idx="2"/>
          </p:nvPr>
        </p:nvSpPr>
        <p:spPr>
          <a:solidFill>
            <a:srgbClr val="0070C0"/>
          </a:solidFill>
        </p:spPr>
        <p:txBody>
          <a:bodyPr>
            <a:normAutofit/>
          </a:bodyPr>
          <a:lstStyle/>
          <a:p>
            <a:pPr marL="457200" indent="-457200">
              <a:buClr>
                <a:srgbClr val="A50021"/>
              </a:buClr>
              <a:buSzPct val="75000"/>
              <a:buFont typeface="Wingdings" pitchFamily="2" charset="2"/>
              <a:buChar char="n"/>
            </a:pPr>
            <a:r>
              <a:rPr lang="de-DE" sz="2400" dirty="0">
                <a:solidFill>
                  <a:schemeClr val="bg1"/>
                </a:solidFill>
              </a:rPr>
              <a:t>Nach Typen</a:t>
            </a:r>
            <a:br>
              <a:rPr lang="de-DE" sz="2400" dirty="0">
                <a:solidFill>
                  <a:schemeClr val="bg1"/>
                </a:solidFill>
              </a:rPr>
            </a:br>
            <a:r>
              <a:rPr lang="de-DE" sz="2400" dirty="0">
                <a:solidFill>
                  <a:schemeClr val="bg1"/>
                </a:solidFill>
              </a:rPr>
              <a:t>Überall nennen die Mehrsprachigen mehr Typen, außer beim schulischen Fremdsprachenlernen.</a:t>
            </a:r>
          </a:p>
          <a:p>
            <a:pPr marL="457200" indent="-457200">
              <a:buClr>
                <a:srgbClr val="A50021"/>
              </a:buClr>
              <a:buSzPct val="75000"/>
              <a:buFont typeface="Wingdings" pitchFamily="2" charset="2"/>
              <a:buChar char="n"/>
            </a:pPr>
            <a:r>
              <a:rPr lang="de-DE" sz="2400" dirty="0">
                <a:solidFill>
                  <a:schemeClr val="bg1"/>
                </a:solidFill>
              </a:rPr>
              <a:t>Interpretation nach Gruppen und Individuen</a:t>
            </a:r>
          </a:p>
          <a:p>
            <a:pPr marL="0" indent="0">
              <a:buNone/>
            </a:pPr>
            <a:endParaRPr lang="de-DE" sz="2400" dirty="0">
              <a:solidFill>
                <a:schemeClr val="bg1"/>
              </a:solidFill>
            </a:endParaRPr>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7</a:t>
            </a:fld>
            <a:endParaRPr lang="de-DE"/>
          </a:p>
        </p:txBody>
      </p:sp>
    </p:spTree>
    <p:extLst>
      <p:ext uri="{BB962C8B-B14F-4D97-AF65-F5344CB8AC3E}">
        <p14:creationId xmlns:p14="http://schemas.microsoft.com/office/powerpoint/2010/main" val="419264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107504" y="44624"/>
            <a:ext cx="8928992" cy="6696744"/>
          </a:xfrm>
          <a:solidFill>
            <a:schemeClr val="accent5">
              <a:lumMod val="40000"/>
              <a:lumOff val="60000"/>
            </a:schemeClr>
          </a:solidFill>
        </p:spPr>
        <p:txBody>
          <a:bodyPr>
            <a:noAutofit/>
          </a:bodyPr>
          <a:lstStyle/>
          <a:p>
            <a:pPr marL="0" lvl="1" indent="0">
              <a:spcBef>
                <a:spcPts val="0"/>
              </a:spcBef>
              <a:buNone/>
            </a:pPr>
            <a:r>
              <a:rPr lang="de-DE" sz="2000" dirty="0" smtClean="0"/>
              <a:t> </a:t>
            </a:r>
          </a:p>
          <a:p>
            <a:pPr marL="0" lvl="1" indent="0">
              <a:buFont typeface="Arial" pitchFamily="34" charset="0"/>
              <a:buChar char="•"/>
            </a:pPr>
            <a:r>
              <a:rPr lang="de-DE" sz="2000" b="1" dirty="0"/>
              <a:t> </a:t>
            </a:r>
            <a:r>
              <a:rPr lang="de-DE" sz="2000" b="1" dirty="0" smtClean="0"/>
              <a:t>  Was </a:t>
            </a:r>
            <a:r>
              <a:rPr lang="de-DE" sz="2000" b="1" dirty="0"/>
              <a:t>ist Dialekt</a:t>
            </a:r>
            <a:r>
              <a:rPr lang="de-DE" sz="2000" b="1" dirty="0" smtClean="0"/>
              <a:t>?</a:t>
            </a:r>
            <a:r>
              <a:rPr lang="de-DE" sz="1600" b="1" dirty="0" smtClean="0"/>
              <a:t/>
            </a:r>
            <a:br>
              <a:rPr lang="de-DE" sz="1600" b="1" dirty="0" smtClean="0"/>
            </a:br>
            <a:r>
              <a:rPr lang="de-DE" sz="2000" dirty="0" smtClean="0"/>
              <a:t>G (24</a:t>
            </a:r>
            <a:r>
              <a:rPr lang="de-DE" sz="2000" dirty="0"/>
              <a:t>) </a:t>
            </a:r>
            <a:r>
              <a:rPr lang="de-DE" sz="2000" dirty="0" err="1"/>
              <a:t>ms.</a:t>
            </a:r>
            <a:r>
              <a:rPr lang="de-DE" sz="2000" dirty="0"/>
              <a:t> Also unsere normale Sprache die ist doch eigentlich </a:t>
            </a:r>
            <a:r>
              <a:rPr lang="de-DE" sz="2000" b="1" i="1" dirty="0"/>
              <a:t>ich geh weg</a:t>
            </a:r>
            <a:r>
              <a:rPr lang="de-DE" sz="2000" b="1" dirty="0"/>
              <a:t> </a:t>
            </a:r>
            <a:r>
              <a:rPr lang="de-DE" sz="2000" dirty="0"/>
              <a:t>und bei den meisten sagt man </a:t>
            </a:r>
            <a:r>
              <a:rPr lang="de-DE" sz="2000" b="1" dirty="0"/>
              <a:t>[ix ]</a:t>
            </a:r>
            <a:r>
              <a:rPr lang="de-DE" sz="2000" dirty="0"/>
              <a:t> und </a:t>
            </a:r>
            <a:r>
              <a:rPr lang="de-DE" sz="2000" b="1" dirty="0"/>
              <a:t>betont das anders</a:t>
            </a:r>
            <a:r>
              <a:rPr lang="de-DE" sz="2000" dirty="0"/>
              <a:t>\ und die anderen </a:t>
            </a:r>
            <a:r>
              <a:rPr lang="de-DE" sz="2000" b="1" dirty="0"/>
              <a:t>[</a:t>
            </a:r>
            <a:r>
              <a:rPr lang="de-DE" sz="2000" b="1" dirty="0" err="1"/>
              <a:t>iç</a:t>
            </a:r>
            <a:r>
              <a:rPr lang="de-DE" sz="2000" b="1" dirty="0"/>
              <a:t>]</a:t>
            </a:r>
            <a:r>
              <a:rPr lang="de-DE" sz="2000" dirty="0"/>
              <a:t> und die - ja ein paar - die </a:t>
            </a:r>
            <a:r>
              <a:rPr lang="de-DE" sz="1600" dirty="0"/>
              <a:t>meisten sagen auch </a:t>
            </a:r>
            <a:r>
              <a:rPr lang="de-DE" sz="1600" b="1" dirty="0"/>
              <a:t>[i</a:t>
            </a:r>
            <a:r>
              <a:rPr lang="en-US" sz="1600" b="1" dirty="0">
                <a:latin typeface="Arial" pitchFamily="34" charset="0"/>
                <a:cs typeface="Arial" pitchFamily="34" charset="0"/>
              </a:rPr>
              <a:t>š</a:t>
            </a:r>
            <a:r>
              <a:rPr lang="de-DE" sz="1600" b="1" dirty="0"/>
              <a:t>]</a:t>
            </a:r>
            <a:r>
              <a:rPr lang="de-DE" sz="1600" dirty="0"/>
              <a:t>\</a:t>
            </a:r>
          </a:p>
          <a:p>
            <a:pPr marL="0" indent="0">
              <a:buNone/>
            </a:pPr>
            <a:r>
              <a:rPr lang="de-DE" sz="2000" dirty="0" smtClean="0"/>
              <a:t>Mi </a:t>
            </a:r>
            <a:r>
              <a:rPr lang="de-DE" sz="2000" dirty="0"/>
              <a:t>[(6) m </a:t>
            </a:r>
            <a:r>
              <a:rPr lang="de-DE" sz="2000" dirty="0" err="1"/>
              <a:t>ms</a:t>
            </a:r>
            <a:r>
              <a:rPr lang="de-DE" sz="2000" dirty="0"/>
              <a:t> 10 Jahre]: Dort in/ das ist ein Moskauer Dialekt\ normalerweise heißt es auf Russisch 'Moskwa' und wir in Moskau sprechen '</a:t>
            </a:r>
            <a:r>
              <a:rPr lang="de-DE" sz="2000" dirty="0" err="1"/>
              <a:t>Maskwa</a:t>
            </a:r>
            <a:r>
              <a:rPr lang="de-DE" sz="2000" dirty="0"/>
              <a:t>'\ * Eigentlich sprechen wir zu Hause diesen Moskauer Dialekt\</a:t>
            </a:r>
          </a:p>
          <a:p>
            <a:pPr>
              <a:lnSpc>
                <a:spcPct val="80000"/>
              </a:lnSpc>
            </a:pPr>
            <a:r>
              <a:rPr lang="de-DE" sz="2000" b="1" dirty="0" smtClean="0"/>
              <a:t>Sprachenlernen</a:t>
            </a:r>
            <a:r>
              <a:rPr lang="de-DE" sz="2000" dirty="0" smtClean="0"/>
              <a:t> V </a:t>
            </a:r>
            <a:r>
              <a:rPr lang="de-DE" sz="2000" dirty="0"/>
              <a:t>(192) m </a:t>
            </a:r>
            <a:r>
              <a:rPr lang="de-DE" sz="2000" dirty="0" err="1"/>
              <a:t>ms</a:t>
            </a:r>
            <a:r>
              <a:rPr lang="de-DE" sz="2000" dirty="0"/>
              <a:t> 14 Jahre Kl. 7</a:t>
            </a:r>
          </a:p>
          <a:p>
            <a:pPr marL="0" indent="0">
              <a:buNone/>
            </a:pPr>
            <a:r>
              <a:rPr lang="de-DE" sz="2000" dirty="0" smtClean="0"/>
              <a:t>Ich </a:t>
            </a:r>
            <a:r>
              <a:rPr lang="de-DE" sz="2000" dirty="0"/>
              <a:t>bin dann** für zwei Monate in den Kindergarten* </a:t>
            </a:r>
            <a:r>
              <a:rPr lang="de-DE" sz="2000" dirty="0" err="1"/>
              <a:t>daß</a:t>
            </a:r>
            <a:r>
              <a:rPr lang="de-DE" sz="2000" dirty="0"/>
              <a:t> ich mich halt* so* so mit Kindern verständigen kann* </a:t>
            </a:r>
            <a:r>
              <a:rPr lang="de-DE" sz="2000" dirty="0" err="1"/>
              <a:t>daß</a:t>
            </a:r>
            <a:r>
              <a:rPr lang="de-DE" sz="2000" dirty="0"/>
              <a:t> ich* </a:t>
            </a:r>
            <a:r>
              <a:rPr lang="de-DE" sz="2000" dirty="0" err="1"/>
              <a:t>daß</a:t>
            </a:r>
            <a:r>
              <a:rPr lang="de-DE" sz="2000" dirty="0"/>
              <a:t> ich ein wenig Deutsch lern und dann* </a:t>
            </a:r>
            <a:r>
              <a:rPr lang="de-DE" sz="2000" dirty="0" smtClean="0"/>
              <a:t>bin </a:t>
            </a:r>
            <a:r>
              <a:rPr lang="de-DE" sz="2000" dirty="0"/>
              <a:t>ich in die erste Klasse gekommen\ äh** das ist einfach von selber gekommen\ (</a:t>
            </a:r>
            <a:r>
              <a:rPr lang="de-DE" sz="2000" i="1" dirty="0"/>
              <a:t>das Deutsch im Kindergarten</a:t>
            </a:r>
            <a:r>
              <a:rPr lang="de-DE" sz="2000" dirty="0"/>
              <a:t>)**meine Dings** meine Betreuer vom Kindergarten/* die haben halt mit mir so geredet* und geredet/* und manchmal hab ich denen auch </a:t>
            </a:r>
            <a:r>
              <a:rPr lang="de-DE" sz="2000" dirty="0" err="1"/>
              <a:t>nachge</a:t>
            </a:r>
            <a:r>
              <a:rPr lang="de-DE" sz="2000" dirty="0"/>
              <a:t>* schwafelt* und dann hab ich auch so* mit der Zeit auch gelernt\ das war was anderes\* (</a:t>
            </a:r>
            <a:r>
              <a:rPr lang="de-DE" sz="2000" i="1" dirty="0"/>
              <a:t>als die Muttersprache zu lernen</a:t>
            </a:r>
            <a:r>
              <a:rPr lang="de-DE" sz="2000" dirty="0"/>
              <a:t>) das war schwieriger\* für die Ausländer ist es schwieriger** Deutsch zu lernen\ </a:t>
            </a:r>
            <a:r>
              <a:rPr lang="de-DE" sz="2000" dirty="0" smtClean="0"/>
              <a:t>/** </a:t>
            </a:r>
            <a:r>
              <a:rPr lang="de-DE" sz="2000" dirty="0"/>
              <a:t>jetzt (</a:t>
            </a:r>
            <a:r>
              <a:rPr lang="de-DE" sz="2000" i="1" dirty="0"/>
              <a:t>in der Schule im Gegensatz zum Kindergarten</a:t>
            </a:r>
            <a:r>
              <a:rPr lang="de-DE" sz="2000" dirty="0"/>
              <a:t>) ist halt so besser zum Lernen\** weil da kann man* alles Mögliche lernen\* halt die Wörter/** wenn man keine Wörter weiß** werden sie dir erklärt\** so* Fremdwörter** und schwierige Wörter** und das ist halt im Kindergarten nicht</a:t>
            </a:r>
            <a:r>
              <a:rPr lang="de-DE" sz="2000" dirty="0" smtClean="0"/>
              <a:t>\</a:t>
            </a:r>
            <a:r>
              <a:rPr lang="de-DE" sz="2000" dirty="0"/>
              <a:t>						</a:t>
            </a:r>
            <a:endParaRPr lang="de-DE" sz="2000" dirty="0" smtClean="0"/>
          </a:p>
          <a:p>
            <a:pPr marL="0" indent="0">
              <a:buNone/>
            </a:pPr>
            <a:endParaRPr lang="de-DE" sz="2000" dirty="0"/>
          </a:p>
        </p:txBody>
      </p:sp>
      <p:sp>
        <p:nvSpPr>
          <p:cNvPr id="5" name="Fußzeilenplatzhalter 4"/>
          <p:cNvSpPr>
            <a:spLocks noGrp="1"/>
          </p:cNvSpPr>
          <p:nvPr>
            <p:ph type="ftr" sz="quarter" idx="11"/>
          </p:nvPr>
        </p:nvSpPr>
        <p:spPr/>
        <p:txBody>
          <a:bodyPr/>
          <a:lstStyle/>
          <a:p>
            <a:r>
              <a:rPr lang="de-DE" smtClean="0"/>
              <a:t>Ingelore Oomen-Welke                Pädagogische Hochschule Freiburg i.Br.</a:t>
            </a:r>
            <a:endParaRPr lang="de-DE"/>
          </a:p>
        </p:txBody>
      </p:sp>
      <p:sp>
        <p:nvSpPr>
          <p:cNvPr id="6" name="Foliennummernplatzhalter 5"/>
          <p:cNvSpPr>
            <a:spLocks noGrp="1"/>
          </p:cNvSpPr>
          <p:nvPr>
            <p:ph type="sldNum" sz="quarter" idx="12"/>
          </p:nvPr>
        </p:nvSpPr>
        <p:spPr/>
        <p:txBody>
          <a:bodyPr/>
          <a:lstStyle/>
          <a:p>
            <a:fld id="{5C95F33D-3CBB-4C13-9C4C-BBEFCCC6EAF9}" type="slidenum">
              <a:rPr lang="de-DE" smtClean="0"/>
              <a:t>8</a:t>
            </a:fld>
            <a:endParaRPr lang="de-DE"/>
          </a:p>
        </p:txBody>
      </p:sp>
    </p:spTree>
    <p:extLst>
      <p:ext uri="{BB962C8B-B14F-4D97-AF65-F5344CB8AC3E}">
        <p14:creationId xmlns:p14="http://schemas.microsoft.com/office/powerpoint/2010/main" val="37121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down)">
                                      <p:cBhvr>
                                        <p:cTn id="7" dur="500"/>
                                        <p:tgtEl>
                                          <p:spTgt spid="8">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wipe(down)">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88640"/>
            <a:ext cx="8712968" cy="6552728"/>
          </a:xfrm>
          <a:solidFill>
            <a:schemeClr val="accent5">
              <a:lumMod val="40000"/>
              <a:lumOff val="60000"/>
            </a:schemeClr>
          </a:solidFill>
        </p:spPr>
        <p:txBody>
          <a:bodyPr>
            <a:noAutofit/>
          </a:bodyPr>
          <a:lstStyle/>
          <a:p>
            <a:pPr>
              <a:lnSpc>
                <a:spcPct val="90000"/>
              </a:lnSpc>
              <a:buFont typeface="Wingdings" pitchFamily="2" charset="2"/>
              <a:buNone/>
            </a:pPr>
            <a:r>
              <a:rPr lang="de-DE" sz="2200" dirty="0"/>
              <a:t>Bsp. </a:t>
            </a:r>
            <a:r>
              <a:rPr lang="de-DE" sz="2200" b="1" dirty="0" smtClean="0"/>
              <a:t>Mehrzahl</a:t>
            </a:r>
            <a:r>
              <a:rPr lang="de-DE" sz="2200" dirty="0" smtClean="0"/>
              <a:t>	 9-11 </a:t>
            </a:r>
            <a:r>
              <a:rPr lang="de-DE" sz="2200" dirty="0"/>
              <a:t>J.</a:t>
            </a:r>
          </a:p>
          <a:p>
            <a:pPr marL="0" indent="0">
              <a:lnSpc>
                <a:spcPct val="90000"/>
              </a:lnSpc>
              <a:buNone/>
            </a:pPr>
            <a:r>
              <a:rPr lang="de-DE" sz="2200" dirty="0"/>
              <a:t>(5) </a:t>
            </a:r>
            <a:r>
              <a:rPr lang="de-DE" sz="2200" dirty="0" err="1"/>
              <a:t>ms.</a:t>
            </a:r>
            <a:r>
              <a:rPr lang="de-DE" sz="2200" dirty="0"/>
              <a:t> Man erkennt am Wort/ dass es viele Sachen sind/ wo halt </a:t>
            </a:r>
            <a:r>
              <a:rPr lang="de-DE" sz="2200" b="1" dirty="0"/>
              <a:t>am Ende ein -</a:t>
            </a:r>
            <a:r>
              <a:rPr lang="de-DE" sz="2200" b="1" i="1" dirty="0"/>
              <a:t>e</a:t>
            </a:r>
            <a:r>
              <a:rPr lang="de-DE" sz="2200" b="1" dirty="0"/>
              <a:t> </a:t>
            </a:r>
            <a:r>
              <a:rPr lang="de-DE" sz="2200" dirty="0"/>
              <a:t>steht\ das ist meistens so\ Beispiel </a:t>
            </a:r>
            <a:r>
              <a:rPr lang="de-DE" sz="2200" b="1" i="1" dirty="0"/>
              <a:t>ein Auto - viele Autos</a:t>
            </a:r>
            <a:r>
              <a:rPr lang="de-DE" sz="2200" dirty="0"/>
              <a:t>\</a:t>
            </a:r>
          </a:p>
          <a:p>
            <a:pPr marL="0" indent="0">
              <a:lnSpc>
                <a:spcPct val="90000"/>
              </a:lnSpc>
              <a:buNone/>
            </a:pPr>
            <a:r>
              <a:rPr lang="de-DE" sz="2200" dirty="0"/>
              <a:t>(6) </a:t>
            </a:r>
            <a:r>
              <a:rPr lang="de-DE" sz="2200" dirty="0" err="1"/>
              <a:t>ms.</a:t>
            </a:r>
            <a:r>
              <a:rPr lang="de-DE" sz="2200" dirty="0"/>
              <a:t> Das </a:t>
            </a:r>
            <a:r>
              <a:rPr lang="de-DE" sz="2200" b="1" dirty="0"/>
              <a:t>Wort</a:t>
            </a:r>
            <a:r>
              <a:rPr lang="de-DE" sz="2200" dirty="0"/>
              <a:t> bleibt normalerweise </a:t>
            </a:r>
            <a:r>
              <a:rPr lang="de-DE" sz="2200" b="1" dirty="0"/>
              <a:t>gleich</a:t>
            </a:r>
            <a:r>
              <a:rPr lang="de-DE" sz="2200" dirty="0"/>
              <a:t>/ aber es wird </a:t>
            </a:r>
            <a:r>
              <a:rPr lang="de-DE" sz="2200" b="1" dirty="0"/>
              <a:t>abgeändert</a:t>
            </a:r>
            <a:r>
              <a:rPr lang="de-DE" sz="2200" dirty="0"/>
              <a:t>\ Beispiel </a:t>
            </a:r>
            <a:r>
              <a:rPr lang="de-DE" sz="2200" b="1" i="1" dirty="0"/>
              <a:t>der Apfel - die Äpfel</a:t>
            </a:r>
            <a:r>
              <a:rPr lang="de-DE" sz="2200" dirty="0"/>
              <a:t>\                                          </a:t>
            </a:r>
            <a:r>
              <a:rPr lang="de-DE" sz="2200" dirty="0" smtClean="0"/>
              <a:t>			</a:t>
            </a:r>
            <a:endParaRPr lang="de-DE" sz="2200" dirty="0"/>
          </a:p>
          <a:p>
            <a:pPr marL="0" indent="0">
              <a:lnSpc>
                <a:spcPct val="90000"/>
              </a:lnSpc>
              <a:buNone/>
            </a:pPr>
            <a:r>
              <a:rPr lang="de-DE" sz="2200" dirty="0"/>
              <a:t>12-14J</a:t>
            </a:r>
            <a:r>
              <a:rPr lang="de-DE" sz="2200" dirty="0" smtClean="0"/>
              <a:t>. (</a:t>
            </a:r>
            <a:r>
              <a:rPr lang="de-DE" sz="2200" dirty="0"/>
              <a:t>84) </a:t>
            </a:r>
            <a:r>
              <a:rPr lang="de-DE" sz="2200" dirty="0" err="1"/>
              <a:t>ms.</a:t>
            </a:r>
            <a:r>
              <a:rPr lang="de-DE" sz="2200" dirty="0"/>
              <a:t> Das ist die </a:t>
            </a:r>
            <a:r>
              <a:rPr lang="de-DE" sz="2200" b="1" dirty="0"/>
              <a:t>Mehrzahl</a:t>
            </a:r>
            <a:r>
              <a:rPr lang="de-DE" sz="2200" dirty="0"/>
              <a:t>\ </a:t>
            </a:r>
            <a:r>
              <a:rPr lang="de-DE" sz="2200" b="1" i="1" dirty="0" err="1"/>
              <a:t>Stühl</a:t>
            </a:r>
            <a:r>
              <a:rPr lang="de-DE" sz="2200" b="1" i="1" dirty="0"/>
              <a:t>-e</a:t>
            </a:r>
            <a:r>
              <a:rPr lang="de-DE" sz="2200" dirty="0"/>
              <a:t>\</a:t>
            </a:r>
          </a:p>
          <a:p>
            <a:pPr marL="0" indent="0">
              <a:lnSpc>
                <a:spcPct val="90000"/>
              </a:lnSpc>
              <a:buNone/>
            </a:pPr>
            <a:r>
              <a:rPr lang="de-DE" sz="2200" dirty="0"/>
              <a:t>(85) </a:t>
            </a:r>
            <a:r>
              <a:rPr lang="de-DE" sz="2200" dirty="0" err="1"/>
              <a:t>ms.</a:t>
            </a:r>
            <a:r>
              <a:rPr lang="de-DE" sz="2200" dirty="0"/>
              <a:t> Am </a:t>
            </a:r>
            <a:r>
              <a:rPr lang="de-DE" sz="2200" b="1" dirty="0"/>
              <a:t>e</a:t>
            </a:r>
            <a:r>
              <a:rPr lang="de-DE" sz="2200" b="1" i="1" dirty="0"/>
              <a:t> </a:t>
            </a:r>
            <a:r>
              <a:rPr lang="de-DE" sz="2200" dirty="0" smtClean="0"/>
              <a:t>!</a:t>
            </a:r>
          </a:p>
          <a:p>
            <a:pPr marL="0" indent="0">
              <a:lnSpc>
                <a:spcPct val="90000"/>
              </a:lnSpc>
              <a:buNone/>
            </a:pPr>
            <a:endParaRPr lang="de-DE" sz="1600" dirty="0" smtClean="0"/>
          </a:p>
          <a:p>
            <a:pPr algn="just">
              <a:lnSpc>
                <a:spcPct val="90000"/>
              </a:lnSpc>
              <a:buFont typeface="Wingdings" pitchFamily="2" charset="2"/>
              <a:buNone/>
            </a:pPr>
            <a:r>
              <a:rPr lang="de-DE" sz="2200" b="1" dirty="0" smtClean="0">
                <a:cs typeface="Arial" pitchFamily="34" charset="0"/>
              </a:rPr>
              <a:t>Bsp. Kann </a:t>
            </a:r>
            <a:r>
              <a:rPr lang="de-DE" sz="2200" b="1" dirty="0">
                <a:cs typeface="Arial" pitchFamily="34" charset="0"/>
              </a:rPr>
              <a:t>man zum ‚Haus‘ auch </a:t>
            </a:r>
            <a:r>
              <a:rPr lang="de-DE" sz="2200" b="1" i="1" dirty="0" smtClean="0">
                <a:cs typeface="Arial" pitchFamily="34" charset="0"/>
              </a:rPr>
              <a:t>Stuhl</a:t>
            </a:r>
            <a:r>
              <a:rPr lang="de-DE" sz="2200" b="1" dirty="0" smtClean="0">
                <a:cs typeface="Arial" pitchFamily="34" charset="0"/>
              </a:rPr>
              <a:t>, </a:t>
            </a:r>
            <a:r>
              <a:rPr lang="de-DE" sz="2200" b="1" dirty="0">
                <a:cs typeface="Arial" pitchFamily="34" charset="0"/>
              </a:rPr>
              <a:t>kann man zum ‚Apfel‘ auch </a:t>
            </a:r>
            <a:r>
              <a:rPr lang="de-DE" sz="2200" b="1" i="1" dirty="0">
                <a:cs typeface="Arial" pitchFamily="34" charset="0"/>
              </a:rPr>
              <a:t>Birne</a:t>
            </a:r>
            <a:r>
              <a:rPr lang="de-DE" sz="2200" b="1" dirty="0">
                <a:cs typeface="Arial" pitchFamily="34" charset="0"/>
              </a:rPr>
              <a:t> sagen?</a:t>
            </a:r>
            <a:endParaRPr lang="de-DE" sz="2200" b="1" dirty="0">
              <a:cs typeface="Times New Roman" pitchFamily="18" charset="0"/>
            </a:endParaRPr>
          </a:p>
          <a:p>
            <a:pPr algn="just">
              <a:lnSpc>
                <a:spcPct val="90000"/>
              </a:lnSpc>
              <a:buFont typeface="Wingdings" pitchFamily="2" charset="2"/>
              <a:buNone/>
            </a:pPr>
            <a:r>
              <a:rPr lang="de-DE" sz="2200" dirty="0" smtClean="0">
                <a:cs typeface="Arial" pitchFamily="34" charset="0"/>
              </a:rPr>
              <a:t>S </a:t>
            </a:r>
            <a:r>
              <a:rPr lang="de-DE" sz="2200" dirty="0">
                <a:cs typeface="Arial" pitchFamily="34" charset="0"/>
              </a:rPr>
              <a:t>(19A17) </a:t>
            </a:r>
            <a:r>
              <a:rPr lang="de-DE" sz="2200" dirty="0" err="1">
                <a:cs typeface="Arial" pitchFamily="34" charset="0"/>
              </a:rPr>
              <a:t>ms.</a:t>
            </a:r>
            <a:r>
              <a:rPr lang="de-DE" sz="2200" dirty="0">
                <a:cs typeface="Arial" pitchFamily="34" charset="0"/>
              </a:rPr>
              <a:t> 3;11 J. Ich sag zum Apfel immer </a:t>
            </a:r>
            <a:r>
              <a:rPr lang="de-DE" sz="2200" i="1" dirty="0" smtClean="0">
                <a:cs typeface="Arial" pitchFamily="34" charset="0"/>
              </a:rPr>
              <a:t>Apfel</a:t>
            </a:r>
            <a:r>
              <a:rPr lang="de-DE" sz="2200" dirty="0" smtClean="0">
                <a:cs typeface="Arial" pitchFamily="34" charset="0"/>
              </a:rPr>
              <a:t>!</a:t>
            </a:r>
            <a:endParaRPr lang="de-DE" sz="2200" dirty="0">
              <a:cs typeface="Times New Roman" pitchFamily="18" charset="0"/>
            </a:endParaRPr>
          </a:p>
          <a:p>
            <a:pPr marL="0" indent="0" algn="just">
              <a:lnSpc>
                <a:spcPct val="90000"/>
              </a:lnSpc>
              <a:buFont typeface="Wingdings" pitchFamily="2" charset="2"/>
              <a:buNone/>
            </a:pPr>
            <a:r>
              <a:rPr lang="de-DE" sz="2200" dirty="0" smtClean="0">
                <a:cs typeface="Arial" pitchFamily="34" charset="0"/>
              </a:rPr>
              <a:t>S </a:t>
            </a:r>
            <a:r>
              <a:rPr lang="de-DE" sz="2200" dirty="0">
                <a:cs typeface="Arial" pitchFamily="34" charset="0"/>
              </a:rPr>
              <a:t>(6) </a:t>
            </a:r>
            <a:r>
              <a:rPr lang="de-DE" sz="2200" dirty="0" err="1">
                <a:cs typeface="Arial" pitchFamily="34" charset="0"/>
              </a:rPr>
              <a:t>ms.</a:t>
            </a:r>
            <a:r>
              <a:rPr lang="de-DE" sz="2200" dirty="0">
                <a:cs typeface="Arial" pitchFamily="34" charset="0"/>
              </a:rPr>
              <a:t> 9 J. Das Haus beziehungsweise die Schule ist innen hohl und man kann hineingehen\ aber man kann ja nicht in den Stuhl hineingehen\ weil man kann zwar unter den Stuhl und auf den Stuhl und neben den Stuhl/ aber man kann ja nicht in den Stuhl\ Also irgendwann hat </a:t>
            </a:r>
            <a:r>
              <a:rPr lang="de-DE" sz="2200" b="1" dirty="0">
                <a:cs typeface="Arial" pitchFamily="34" charset="0"/>
              </a:rPr>
              <a:t>jemand den Wörtern einen Namen gegeben</a:t>
            </a:r>
            <a:r>
              <a:rPr lang="de-DE" sz="2200" dirty="0">
                <a:cs typeface="Arial" pitchFamily="34" charset="0"/>
              </a:rPr>
              <a:t> \ vielleicht zum Beispiel * kennt jemand das Restaurant </a:t>
            </a:r>
            <a:r>
              <a:rPr lang="de-DE" sz="2200" i="1" dirty="0">
                <a:cs typeface="Arial" pitchFamily="34" charset="0"/>
              </a:rPr>
              <a:t>Bistro</a:t>
            </a:r>
            <a:r>
              <a:rPr lang="de-DE" sz="2200" dirty="0">
                <a:cs typeface="Arial" pitchFamily="34" charset="0"/>
              </a:rPr>
              <a:t> weil als die russischen Soldaten vorbeikamen/ haben sie alle gesagt an den Baren </a:t>
            </a:r>
            <a:r>
              <a:rPr lang="de-DE" sz="2200" i="1" dirty="0" err="1">
                <a:cs typeface="Arial" pitchFamily="34" charset="0"/>
              </a:rPr>
              <a:t>bistre</a:t>
            </a:r>
            <a:r>
              <a:rPr lang="de-DE" sz="2200" i="1" dirty="0">
                <a:cs typeface="Arial" pitchFamily="34" charset="0"/>
              </a:rPr>
              <a:t> </a:t>
            </a:r>
            <a:r>
              <a:rPr lang="de-DE" sz="2200" i="1" dirty="0" err="1">
                <a:cs typeface="Arial" pitchFamily="34" charset="0"/>
              </a:rPr>
              <a:t>bistro</a:t>
            </a:r>
            <a:r>
              <a:rPr lang="de-DE" sz="2200" dirty="0">
                <a:cs typeface="Arial" pitchFamily="34" charset="0"/>
              </a:rPr>
              <a:t> * und das heißt </a:t>
            </a:r>
            <a:r>
              <a:rPr lang="de-DE" sz="2200" i="1" dirty="0">
                <a:cs typeface="Arial" pitchFamily="34" charset="0"/>
              </a:rPr>
              <a:t>schnell </a:t>
            </a:r>
            <a:r>
              <a:rPr lang="de-DE" sz="2200" i="1" dirty="0" err="1">
                <a:cs typeface="Arial" pitchFamily="34" charset="0"/>
              </a:rPr>
              <a:t>schnell</a:t>
            </a:r>
            <a:r>
              <a:rPr lang="de-DE" sz="2200" i="1" dirty="0">
                <a:cs typeface="Arial" pitchFamily="34" charset="0"/>
              </a:rPr>
              <a:t> </a:t>
            </a:r>
            <a:r>
              <a:rPr lang="de-DE" sz="2200" dirty="0">
                <a:cs typeface="Arial" pitchFamily="34" charset="0"/>
              </a:rPr>
              <a:t>und so entstand * eben dieser Name und dann hatte jemand die Schule/ auch so wie dieses Bistro entdeckt sozusagen und jetzt gilt es</a:t>
            </a:r>
            <a:r>
              <a:rPr lang="de-DE" sz="2200" dirty="0" smtClean="0">
                <a:cs typeface="Arial" pitchFamily="34" charset="0"/>
              </a:rPr>
              <a:t>\</a:t>
            </a:r>
            <a:endParaRPr lang="de-DE" sz="2200" dirty="0">
              <a:cs typeface="Times New Roman" pitchFamily="18" charset="0"/>
            </a:endParaRPr>
          </a:p>
        </p:txBody>
      </p:sp>
      <p:sp>
        <p:nvSpPr>
          <p:cNvPr id="4" name="Fußzeilenplatzhalter 3"/>
          <p:cNvSpPr>
            <a:spLocks noGrp="1"/>
          </p:cNvSpPr>
          <p:nvPr>
            <p:ph type="ftr" sz="quarter" idx="11"/>
          </p:nvPr>
        </p:nvSpPr>
        <p:spPr/>
        <p:txBody>
          <a:bodyPr/>
          <a:lstStyle/>
          <a:p>
            <a:r>
              <a:rPr lang="de-DE" smtClean="0"/>
              <a:t>Ingelore Oomen-Welke                Pädagogische Hochschule Freiburg i.Br.</a:t>
            </a:r>
            <a:endParaRPr lang="de-DE"/>
          </a:p>
        </p:txBody>
      </p:sp>
      <p:sp>
        <p:nvSpPr>
          <p:cNvPr id="5" name="Foliennummernplatzhalter 4"/>
          <p:cNvSpPr>
            <a:spLocks noGrp="1"/>
          </p:cNvSpPr>
          <p:nvPr>
            <p:ph type="sldNum" sz="quarter" idx="12"/>
          </p:nvPr>
        </p:nvSpPr>
        <p:spPr/>
        <p:txBody>
          <a:bodyPr/>
          <a:lstStyle/>
          <a:p>
            <a:fld id="{5C95F33D-3CBB-4C13-9C4C-BBEFCCC6EAF9}" type="slidenum">
              <a:rPr lang="de-DE" smtClean="0"/>
              <a:t>9</a:t>
            </a:fld>
            <a:endParaRPr lang="de-DE"/>
          </a:p>
        </p:txBody>
      </p:sp>
    </p:spTree>
    <p:extLst>
      <p:ext uri="{BB962C8B-B14F-4D97-AF65-F5344CB8AC3E}">
        <p14:creationId xmlns:p14="http://schemas.microsoft.com/office/powerpoint/2010/main" val="124246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wipe(down)">
                                      <p:cBhvr>
                                        <p:cTn id="10" dur="500"/>
                                        <p:tgtEl>
                                          <p:spTgt spid="3">
                                            <p:txEl>
                                              <p:pRg st="7" end="7"/>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wipe(down)">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1340</Words>
  <Application>Microsoft Office PowerPoint</Application>
  <PresentationFormat>Bildschirmpräsentation (4:3)</PresentationFormat>
  <Paragraphs>313</Paragraphs>
  <Slides>28</Slides>
  <Notes>0</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Larissa</vt:lpstr>
      <vt:lpstr>Deutsch als Zweitsprache:  Erste Schritte Sprachaufmerksamkeit als Lernanreiz Empirische Befunde zum DaZ-Lernen Sprachstand feststellen</vt:lpstr>
      <vt:lpstr>Unerkannte Potenziale  von DaZ-Kindern und -Jugendlichen</vt:lpstr>
      <vt:lpstr>Unerkannte Potenziale  von DaZ-Kindern und -Jugendlichen</vt:lpstr>
      <vt:lpstr>Unerkannte Potenziale  von DaZ-Kindern und -Jugendlichen</vt:lpstr>
      <vt:lpstr>Was denken Kinder und Jugendliche über Sprache(n)?  Projekt Sprachaufmerksamkeit</vt:lpstr>
      <vt:lpstr>Überblick über Sprachwissen und –interesse ein- und mehrsprachiger Kinder und Jugendlicher</vt:lpstr>
      <vt:lpstr>Ergebnisse einer Teilerhebung Oberrhein</vt:lpstr>
      <vt:lpstr>PowerPoint-Präsentation</vt:lpstr>
      <vt:lpstr>PowerPoint-Präsentation</vt:lpstr>
      <vt:lpstr>Was würdet ihr untersuchen,  wenn ihr Sprachforscher wäret?</vt:lpstr>
      <vt:lpstr>Was erfahren wir durch die Befragung?</vt:lpstr>
      <vt:lpstr>Zur Rolle der  nichtdeutschen Erstsprachen</vt:lpstr>
      <vt:lpstr>PowerPoint-Präsentation</vt:lpstr>
      <vt:lpstr>Ein Konzept für den Unterricht der Sprachenvielfalt</vt:lpstr>
      <vt:lpstr>Vorschlag Wörter vergleichen</vt:lpstr>
      <vt:lpstr>Sprachen herbeiholen</vt:lpstr>
      <vt:lpstr>Jugendliche sammeln…</vt:lpstr>
      <vt:lpstr>Materialien zur Sprachenvielfalt</vt:lpstr>
      <vt:lpstr>Grundproblem von Material zur Sprachenvielfalt</vt:lpstr>
      <vt:lpstr>I. Oomen-Welke (Hrsg.): Der Sprachenfächer. Materialien für den interkulturellen DU in der Sek I. Berlin: Cornelsen, ab 2010</vt:lpstr>
      <vt:lpstr>Bisherige Themen und Unterthemen im Sprachenfächer</vt:lpstr>
      <vt:lpstr>Beispielseiten</vt:lpstr>
      <vt:lpstr>PowerPoint-Präsentation</vt:lpstr>
      <vt:lpstr>PowerPoint-Präsentation</vt:lpstr>
      <vt:lpstr>Das Arbeitsmaterial bietet Sprache und Welt  als Gegenstand und Medium an:</vt:lpstr>
      <vt:lpstr>Ergebnis</vt:lpstr>
      <vt:lpstr>Was bringt‘s …</vt:lpstr>
      <vt:lpstr>Murmelgruppen / Tuschelgruppen im Austausch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 als Zweitsprache:  Erste Schritte Sprachaufmerksamkeit als Lernanreiz Empirische Befunde zum DaZ-Lernen Sprachstand feststellen</dc:title>
  <dc:creator>Ingelore Oomen-Welke</dc:creator>
  <cp:lastModifiedBy>Ingelore Oomen-Welke</cp:lastModifiedBy>
  <cp:revision>39</cp:revision>
  <dcterms:created xsi:type="dcterms:W3CDTF">2012-04-16T11:51:38Z</dcterms:created>
  <dcterms:modified xsi:type="dcterms:W3CDTF">2012-04-29T09:09:31Z</dcterms:modified>
</cp:coreProperties>
</file>