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6" r:id="rId3"/>
    <p:sldId id="261" r:id="rId4"/>
    <p:sldId id="259" r:id="rId5"/>
    <p:sldId id="277" r:id="rId6"/>
    <p:sldId id="258" r:id="rId7"/>
    <p:sldId id="264" r:id="rId8"/>
    <p:sldId id="265" r:id="rId9"/>
    <p:sldId id="266" r:id="rId10"/>
    <p:sldId id="269" r:id="rId11"/>
    <p:sldId id="262" r:id="rId12"/>
    <p:sldId id="267" r:id="rId13"/>
    <p:sldId id="260" r:id="rId14"/>
    <p:sldId id="270" r:id="rId15"/>
    <p:sldId id="271" r:id="rId16"/>
    <p:sldId id="272" r:id="rId17"/>
    <p:sldId id="274" r:id="rId18"/>
    <p:sldId id="275" r:id="rId19"/>
    <p:sldId id="273" r:id="rId20"/>
    <p:sldId id="276"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6664D-51DF-4A5C-AB8A-75AA7B324B1E}" type="datetimeFigureOut">
              <a:rPr lang="de-DE" smtClean="0"/>
              <a:t>29.04.2012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2C2484-A1C7-4A8E-BFBB-0C75C29874FC}" type="slidenum">
              <a:rPr lang="de-DE" smtClean="0"/>
              <a:t>‹Nr.›</a:t>
            </a:fld>
            <a:endParaRPr lang="de-DE"/>
          </a:p>
        </p:txBody>
      </p:sp>
    </p:spTree>
    <p:extLst>
      <p:ext uri="{BB962C8B-B14F-4D97-AF65-F5344CB8AC3E}">
        <p14:creationId xmlns:p14="http://schemas.microsoft.com/office/powerpoint/2010/main" val="3457274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0493026-7081-4F48-A716-2FABAFFBF12B}" type="slidenum">
              <a:rPr lang="de-DE" smtClean="0"/>
              <a:t>17</a:t>
            </a:fld>
            <a:endParaRPr lang="de-DE"/>
          </a:p>
        </p:txBody>
      </p:sp>
    </p:spTree>
    <p:extLst>
      <p:ext uri="{BB962C8B-B14F-4D97-AF65-F5344CB8AC3E}">
        <p14:creationId xmlns:p14="http://schemas.microsoft.com/office/powerpoint/2010/main" val="360928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A8DA515-4E2F-4A4F-AA40-7F7129332F24}" type="datetime1">
              <a:rPr lang="de-DE" smtClean="0"/>
              <a:t>29.04.2012</a:t>
            </a:fld>
            <a:endParaRPr lang="de-DE"/>
          </a:p>
        </p:txBody>
      </p:sp>
      <p:sp>
        <p:nvSpPr>
          <p:cNvPr id="5" name="Fußzeilenplatzhalter 4"/>
          <p:cNvSpPr>
            <a:spLocks noGrp="1"/>
          </p:cNvSpPr>
          <p:nvPr>
            <p:ph type="ftr" sz="quarter" idx="11"/>
          </p:nvPr>
        </p:nvSpPr>
        <p:spPr/>
        <p:txBody>
          <a:bodyPr/>
          <a:lstStyle/>
          <a:p>
            <a:r>
              <a:rPr lang="de-DE" smtClean="0"/>
              <a:t>Ingelore Oomen-Welke              Pädagogische Hochschule Freiburg</a:t>
            </a:r>
            <a:endParaRPr lang="de-DE"/>
          </a:p>
        </p:txBody>
      </p:sp>
      <p:sp>
        <p:nvSpPr>
          <p:cNvPr id="6" name="Foliennummernplatzhalter 5"/>
          <p:cNvSpPr>
            <a:spLocks noGrp="1"/>
          </p:cNvSpPr>
          <p:nvPr>
            <p:ph type="sldNum" sz="quarter" idx="12"/>
          </p:nvPr>
        </p:nvSpPr>
        <p:spPr/>
        <p:txBody>
          <a:bodyPr/>
          <a:lstStyle/>
          <a:p>
            <a:fld id="{6E858452-B409-42AB-8E66-28DDF9EBF401}" type="slidenum">
              <a:rPr lang="de-DE" smtClean="0"/>
              <a:t>‹Nr.›</a:t>
            </a:fld>
            <a:endParaRPr lang="de-DE"/>
          </a:p>
        </p:txBody>
      </p:sp>
    </p:spTree>
    <p:extLst>
      <p:ext uri="{BB962C8B-B14F-4D97-AF65-F5344CB8AC3E}">
        <p14:creationId xmlns:p14="http://schemas.microsoft.com/office/powerpoint/2010/main" val="336364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D008DAE-6852-417A-A78E-FD4D0FB281A5}" type="datetime1">
              <a:rPr lang="de-DE" smtClean="0"/>
              <a:t>29.04.2012</a:t>
            </a:fld>
            <a:endParaRPr lang="de-DE"/>
          </a:p>
        </p:txBody>
      </p:sp>
      <p:sp>
        <p:nvSpPr>
          <p:cNvPr id="5" name="Fußzeilenplatzhalter 4"/>
          <p:cNvSpPr>
            <a:spLocks noGrp="1"/>
          </p:cNvSpPr>
          <p:nvPr>
            <p:ph type="ftr" sz="quarter" idx="11"/>
          </p:nvPr>
        </p:nvSpPr>
        <p:spPr/>
        <p:txBody>
          <a:bodyPr/>
          <a:lstStyle/>
          <a:p>
            <a:r>
              <a:rPr lang="de-DE" smtClean="0"/>
              <a:t>Ingelore Oomen-Welke              Pädagogische Hochschule Freiburg</a:t>
            </a:r>
            <a:endParaRPr lang="de-DE"/>
          </a:p>
        </p:txBody>
      </p:sp>
      <p:sp>
        <p:nvSpPr>
          <p:cNvPr id="6" name="Foliennummernplatzhalter 5"/>
          <p:cNvSpPr>
            <a:spLocks noGrp="1"/>
          </p:cNvSpPr>
          <p:nvPr>
            <p:ph type="sldNum" sz="quarter" idx="12"/>
          </p:nvPr>
        </p:nvSpPr>
        <p:spPr/>
        <p:txBody>
          <a:bodyPr/>
          <a:lstStyle/>
          <a:p>
            <a:fld id="{6E858452-B409-42AB-8E66-28DDF9EBF401}" type="slidenum">
              <a:rPr lang="de-DE" smtClean="0"/>
              <a:t>‹Nr.›</a:t>
            </a:fld>
            <a:endParaRPr lang="de-DE"/>
          </a:p>
        </p:txBody>
      </p:sp>
    </p:spTree>
    <p:extLst>
      <p:ext uri="{BB962C8B-B14F-4D97-AF65-F5344CB8AC3E}">
        <p14:creationId xmlns:p14="http://schemas.microsoft.com/office/powerpoint/2010/main" val="169527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1F42523-969E-4976-AFE4-C4CFF4BE2382}" type="datetime1">
              <a:rPr lang="de-DE" smtClean="0"/>
              <a:t>29.04.2012</a:t>
            </a:fld>
            <a:endParaRPr lang="de-DE"/>
          </a:p>
        </p:txBody>
      </p:sp>
      <p:sp>
        <p:nvSpPr>
          <p:cNvPr id="5" name="Fußzeilenplatzhalter 4"/>
          <p:cNvSpPr>
            <a:spLocks noGrp="1"/>
          </p:cNvSpPr>
          <p:nvPr>
            <p:ph type="ftr" sz="quarter" idx="11"/>
          </p:nvPr>
        </p:nvSpPr>
        <p:spPr/>
        <p:txBody>
          <a:bodyPr/>
          <a:lstStyle/>
          <a:p>
            <a:r>
              <a:rPr lang="de-DE" smtClean="0"/>
              <a:t>Ingelore Oomen-Welke              Pädagogische Hochschule Freiburg</a:t>
            </a:r>
            <a:endParaRPr lang="de-DE"/>
          </a:p>
        </p:txBody>
      </p:sp>
      <p:sp>
        <p:nvSpPr>
          <p:cNvPr id="6" name="Foliennummernplatzhalter 5"/>
          <p:cNvSpPr>
            <a:spLocks noGrp="1"/>
          </p:cNvSpPr>
          <p:nvPr>
            <p:ph type="sldNum" sz="quarter" idx="12"/>
          </p:nvPr>
        </p:nvSpPr>
        <p:spPr/>
        <p:txBody>
          <a:bodyPr/>
          <a:lstStyle/>
          <a:p>
            <a:fld id="{6E858452-B409-42AB-8E66-28DDF9EBF401}" type="slidenum">
              <a:rPr lang="de-DE" smtClean="0"/>
              <a:t>‹Nr.›</a:t>
            </a:fld>
            <a:endParaRPr lang="de-DE"/>
          </a:p>
        </p:txBody>
      </p:sp>
    </p:spTree>
    <p:extLst>
      <p:ext uri="{BB962C8B-B14F-4D97-AF65-F5344CB8AC3E}">
        <p14:creationId xmlns:p14="http://schemas.microsoft.com/office/powerpoint/2010/main" val="113511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2DE45F9-8047-45BF-BBAB-5D862627CE1E}" type="datetime1">
              <a:rPr lang="de-DE" smtClean="0"/>
              <a:t>29.04.2012</a:t>
            </a:fld>
            <a:endParaRPr lang="de-DE"/>
          </a:p>
        </p:txBody>
      </p:sp>
      <p:sp>
        <p:nvSpPr>
          <p:cNvPr id="5" name="Fußzeilenplatzhalter 4"/>
          <p:cNvSpPr>
            <a:spLocks noGrp="1"/>
          </p:cNvSpPr>
          <p:nvPr>
            <p:ph type="ftr" sz="quarter" idx="11"/>
          </p:nvPr>
        </p:nvSpPr>
        <p:spPr/>
        <p:txBody>
          <a:bodyPr/>
          <a:lstStyle/>
          <a:p>
            <a:r>
              <a:rPr lang="de-DE" smtClean="0"/>
              <a:t>Ingelore Oomen-Welke              Pädagogische Hochschule Freiburg</a:t>
            </a:r>
            <a:endParaRPr lang="de-DE"/>
          </a:p>
        </p:txBody>
      </p:sp>
      <p:sp>
        <p:nvSpPr>
          <p:cNvPr id="6" name="Foliennummernplatzhalter 5"/>
          <p:cNvSpPr>
            <a:spLocks noGrp="1"/>
          </p:cNvSpPr>
          <p:nvPr>
            <p:ph type="sldNum" sz="quarter" idx="12"/>
          </p:nvPr>
        </p:nvSpPr>
        <p:spPr/>
        <p:txBody>
          <a:bodyPr/>
          <a:lstStyle/>
          <a:p>
            <a:fld id="{6E858452-B409-42AB-8E66-28DDF9EBF401}" type="slidenum">
              <a:rPr lang="de-DE" smtClean="0"/>
              <a:t>‹Nr.›</a:t>
            </a:fld>
            <a:endParaRPr lang="de-DE"/>
          </a:p>
        </p:txBody>
      </p:sp>
    </p:spTree>
    <p:extLst>
      <p:ext uri="{BB962C8B-B14F-4D97-AF65-F5344CB8AC3E}">
        <p14:creationId xmlns:p14="http://schemas.microsoft.com/office/powerpoint/2010/main" val="249439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0D468A2-4366-462E-A3FC-399F8983ADC5}" type="datetime1">
              <a:rPr lang="de-DE" smtClean="0"/>
              <a:t>29.04.2012</a:t>
            </a:fld>
            <a:endParaRPr lang="de-DE"/>
          </a:p>
        </p:txBody>
      </p:sp>
      <p:sp>
        <p:nvSpPr>
          <p:cNvPr id="5" name="Fußzeilenplatzhalter 4"/>
          <p:cNvSpPr>
            <a:spLocks noGrp="1"/>
          </p:cNvSpPr>
          <p:nvPr>
            <p:ph type="ftr" sz="quarter" idx="11"/>
          </p:nvPr>
        </p:nvSpPr>
        <p:spPr/>
        <p:txBody>
          <a:bodyPr/>
          <a:lstStyle/>
          <a:p>
            <a:r>
              <a:rPr lang="de-DE" smtClean="0"/>
              <a:t>Ingelore Oomen-Welke              Pädagogische Hochschule Freiburg</a:t>
            </a:r>
            <a:endParaRPr lang="de-DE"/>
          </a:p>
        </p:txBody>
      </p:sp>
      <p:sp>
        <p:nvSpPr>
          <p:cNvPr id="6" name="Foliennummernplatzhalter 5"/>
          <p:cNvSpPr>
            <a:spLocks noGrp="1"/>
          </p:cNvSpPr>
          <p:nvPr>
            <p:ph type="sldNum" sz="quarter" idx="12"/>
          </p:nvPr>
        </p:nvSpPr>
        <p:spPr/>
        <p:txBody>
          <a:bodyPr/>
          <a:lstStyle/>
          <a:p>
            <a:fld id="{6E858452-B409-42AB-8E66-28DDF9EBF401}" type="slidenum">
              <a:rPr lang="de-DE" smtClean="0"/>
              <a:t>‹Nr.›</a:t>
            </a:fld>
            <a:endParaRPr lang="de-DE"/>
          </a:p>
        </p:txBody>
      </p:sp>
    </p:spTree>
    <p:extLst>
      <p:ext uri="{BB962C8B-B14F-4D97-AF65-F5344CB8AC3E}">
        <p14:creationId xmlns:p14="http://schemas.microsoft.com/office/powerpoint/2010/main" val="27762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4633B22-E321-4F9C-847C-50B92B08A144}" type="datetime1">
              <a:rPr lang="de-DE" smtClean="0"/>
              <a:t>29.04.2012</a:t>
            </a:fld>
            <a:endParaRPr lang="de-DE"/>
          </a:p>
        </p:txBody>
      </p:sp>
      <p:sp>
        <p:nvSpPr>
          <p:cNvPr id="6" name="Fußzeilenplatzhalter 5"/>
          <p:cNvSpPr>
            <a:spLocks noGrp="1"/>
          </p:cNvSpPr>
          <p:nvPr>
            <p:ph type="ftr" sz="quarter" idx="11"/>
          </p:nvPr>
        </p:nvSpPr>
        <p:spPr/>
        <p:txBody>
          <a:bodyPr/>
          <a:lstStyle/>
          <a:p>
            <a:r>
              <a:rPr lang="de-DE" smtClean="0"/>
              <a:t>Ingelore Oomen-Welke              Pädagogische Hochschule Freiburg</a:t>
            </a:r>
            <a:endParaRPr lang="de-DE"/>
          </a:p>
        </p:txBody>
      </p:sp>
      <p:sp>
        <p:nvSpPr>
          <p:cNvPr id="7" name="Foliennummernplatzhalter 6"/>
          <p:cNvSpPr>
            <a:spLocks noGrp="1"/>
          </p:cNvSpPr>
          <p:nvPr>
            <p:ph type="sldNum" sz="quarter" idx="12"/>
          </p:nvPr>
        </p:nvSpPr>
        <p:spPr/>
        <p:txBody>
          <a:bodyPr/>
          <a:lstStyle/>
          <a:p>
            <a:fld id="{6E858452-B409-42AB-8E66-28DDF9EBF401}" type="slidenum">
              <a:rPr lang="de-DE" smtClean="0"/>
              <a:t>‹Nr.›</a:t>
            </a:fld>
            <a:endParaRPr lang="de-DE"/>
          </a:p>
        </p:txBody>
      </p:sp>
    </p:spTree>
    <p:extLst>
      <p:ext uri="{BB962C8B-B14F-4D97-AF65-F5344CB8AC3E}">
        <p14:creationId xmlns:p14="http://schemas.microsoft.com/office/powerpoint/2010/main" val="194950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E0996E2-7106-4D29-9215-65B3989AF333}" type="datetime1">
              <a:rPr lang="de-DE" smtClean="0"/>
              <a:t>29.04.2012</a:t>
            </a:fld>
            <a:endParaRPr lang="de-DE"/>
          </a:p>
        </p:txBody>
      </p:sp>
      <p:sp>
        <p:nvSpPr>
          <p:cNvPr id="8" name="Fußzeilenplatzhalter 7"/>
          <p:cNvSpPr>
            <a:spLocks noGrp="1"/>
          </p:cNvSpPr>
          <p:nvPr>
            <p:ph type="ftr" sz="quarter" idx="11"/>
          </p:nvPr>
        </p:nvSpPr>
        <p:spPr/>
        <p:txBody>
          <a:bodyPr/>
          <a:lstStyle/>
          <a:p>
            <a:r>
              <a:rPr lang="de-DE" smtClean="0"/>
              <a:t>Ingelore Oomen-Welke              Pädagogische Hochschule Freiburg</a:t>
            </a:r>
            <a:endParaRPr lang="de-DE"/>
          </a:p>
        </p:txBody>
      </p:sp>
      <p:sp>
        <p:nvSpPr>
          <p:cNvPr id="9" name="Foliennummernplatzhalter 8"/>
          <p:cNvSpPr>
            <a:spLocks noGrp="1"/>
          </p:cNvSpPr>
          <p:nvPr>
            <p:ph type="sldNum" sz="quarter" idx="12"/>
          </p:nvPr>
        </p:nvSpPr>
        <p:spPr/>
        <p:txBody>
          <a:bodyPr/>
          <a:lstStyle/>
          <a:p>
            <a:fld id="{6E858452-B409-42AB-8E66-28DDF9EBF401}" type="slidenum">
              <a:rPr lang="de-DE" smtClean="0"/>
              <a:t>‹Nr.›</a:t>
            </a:fld>
            <a:endParaRPr lang="de-DE"/>
          </a:p>
        </p:txBody>
      </p:sp>
    </p:spTree>
    <p:extLst>
      <p:ext uri="{BB962C8B-B14F-4D97-AF65-F5344CB8AC3E}">
        <p14:creationId xmlns:p14="http://schemas.microsoft.com/office/powerpoint/2010/main" val="2026633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475561E-BC1C-4E17-B2A8-030C6912969A}" type="datetime1">
              <a:rPr lang="de-DE" smtClean="0"/>
              <a:t>29.04.2012</a:t>
            </a:fld>
            <a:endParaRPr lang="de-DE"/>
          </a:p>
        </p:txBody>
      </p:sp>
      <p:sp>
        <p:nvSpPr>
          <p:cNvPr id="4" name="Fußzeilenplatzhalter 3"/>
          <p:cNvSpPr>
            <a:spLocks noGrp="1"/>
          </p:cNvSpPr>
          <p:nvPr>
            <p:ph type="ftr" sz="quarter" idx="11"/>
          </p:nvPr>
        </p:nvSpPr>
        <p:spPr/>
        <p:txBody>
          <a:bodyPr/>
          <a:lstStyle/>
          <a:p>
            <a:r>
              <a:rPr lang="de-DE" smtClean="0"/>
              <a:t>Ingelore Oomen-Welke              Pädagogische Hochschule Freiburg</a:t>
            </a:r>
            <a:endParaRPr lang="de-DE"/>
          </a:p>
        </p:txBody>
      </p:sp>
      <p:sp>
        <p:nvSpPr>
          <p:cNvPr id="5" name="Foliennummernplatzhalter 4"/>
          <p:cNvSpPr>
            <a:spLocks noGrp="1"/>
          </p:cNvSpPr>
          <p:nvPr>
            <p:ph type="sldNum" sz="quarter" idx="12"/>
          </p:nvPr>
        </p:nvSpPr>
        <p:spPr/>
        <p:txBody>
          <a:bodyPr/>
          <a:lstStyle/>
          <a:p>
            <a:fld id="{6E858452-B409-42AB-8E66-28DDF9EBF401}" type="slidenum">
              <a:rPr lang="de-DE" smtClean="0"/>
              <a:t>‹Nr.›</a:t>
            </a:fld>
            <a:endParaRPr lang="de-DE"/>
          </a:p>
        </p:txBody>
      </p:sp>
    </p:spTree>
    <p:extLst>
      <p:ext uri="{BB962C8B-B14F-4D97-AF65-F5344CB8AC3E}">
        <p14:creationId xmlns:p14="http://schemas.microsoft.com/office/powerpoint/2010/main" val="8023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A5B0092-68F2-44A8-BC3E-C5D3FEDAACCB}" type="datetime1">
              <a:rPr lang="de-DE" smtClean="0"/>
              <a:t>29.04.2012</a:t>
            </a:fld>
            <a:endParaRPr lang="de-DE"/>
          </a:p>
        </p:txBody>
      </p:sp>
      <p:sp>
        <p:nvSpPr>
          <p:cNvPr id="3" name="Fußzeilenplatzhalter 2"/>
          <p:cNvSpPr>
            <a:spLocks noGrp="1"/>
          </p:cNvSpPr>
          <p:nvPr>
            <p:ph type="ftr" sz="quarter" idx="11"/>
          </p:nvPr>
        </p:nvSpPr>
        <p:spPr/>
        <p:txBody>
          <a:bodyPr/>
          <a:lstStyle/>
          <a:p>
            <a:r>
              <a:rPr lang="de-DE" smtClean="0"/>
              <a:t>Ingelore Oomen-Welke              Pädagogische Hochschule Freiburg</a:t>
            </a:r>
            <a:endParaRPr lang="de-DE"/>
          </a:p>
        </p:txBody>
      </p:sp>
      <p:sp>
        <p:nvSpPr>
          <p:cNvPr id="4" name="Foliennummernplatzhalter 3"/>
          <p:cNvSpPr>
            <a:spLocks noGrp="1"/>
          </p:cNvSpPr>
          <p:nvPr>
            <p:ph type="sldNum" sz="quarter" idx="12"/>
          </p:nvPr>
        </p:nvSpPr>
        <p:spPr/>
        <p:txBody>
          <a:bodyPr/>
          <a:lstStyle/>
          <a:p>
            <a:fld id="{6E858452-B409-42AB-8E66-28DDF9EBF401}" type="slidenum">
              <a:rPr lang="de-DE" smtClean="0"/>
              <a:t>‹Nr.›</a:t>
            </a:fld>
            <a:endParaRPr lang="de-DE"/>
          </a:p>
        </p:txBody>
      </p:sp>
    </p:spTree>
    <p:extLst>
      <p:ext uri="{BB962C8B-B14F-4D97-AF65-F5344CB8AC3E}">
        <p14:creationId xmlns:p14="http://schemas.microsoft.com/office/powerpoint/2010/main" val="42882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C506060-4782-420A-98D5-91330EBAD5D5}" type="datetime1">
              <a:rPr lang="de-DE" smtClean="0"/>
              <a:t>29.04.2012</a:t>
            </a:fld>
            <a:endParaRPr lang="de-DE"/>
          </a:p>
        </p:txBody>
      </p:sp>
      <p:sp>
        <p:nvSpPr>
          <p:cNvPr id="6" name="Fußzeilenplatzhalter 5"/>
          <p:cNvSpPr>
            <a:spLocks noGrp="1"/>
          </p:cNvSpPr>
          <p:nvPr>
            <p:ph type="ftr" sz="quarter" idx="11"/>
          </p:nvPr>
        </p:nvSpPr>
        <p:spPr/>
        <p:txBody>
          <a:bodyPr/>
          <a:lstStyle/>
          <a:p>
            <a:r>
              <a:rPr lang="de-DE" smtClean="0"/>
              <a:t>Ingelore Oomen-Welke              Pädagogische Hochschule Freiburg</a:t>
            </a:r>
            <a:endParaRPr lang="de-DE"/>
          </a:p>
        </p:txBody>
      </p:sp>
      <p:sp>
        <p:nvSpPr>
          <p:cNvPr id="7" name="Foliennummernplatzhalter 6"/>
          <p:cNvSpPr>
            <a:spLocks noGrp="1"/>
          </p:cNvSpPr>
          <p:nvPr>
            <p:ph type="sldNum" sz="quarter" idx="12"/>
          </p:nvPr>
        </p:nvSpPr>
        <p:spPr/>
        <p:txBody>
          <a:bodyPr/>
          <a:lstStyle/>
          <a:p>
            <a:fld id="{6E858452-B409-42AB-8E66-28DDF9EBF401}" type="slidenum">
              <a:rPr lang="de-DE" smtClean="0"/>
              <a:t>‹Nr.›</a:t>
            </a:fld>
            <a:endParaRPr lang="de-DE"/>
          </a:p>
        </p:txBody>
      </p:sp>
    </p:spTree>
    <p:extLst>
      <p:ext uri="{BB962C8B-B14F-4D97-AF65-F5344CB8AC3E}">
        <p14:creationId xmlns:p14="http://schemas.microsoft.com/office/powerpoint/2010/main" val="362580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60739D3-43B3-4F78-8F87-B0CB7403F506}" type="datetime1">
              <a:rPr lang="de-DE" smtClean="0"/>
              <a:t>29.04.2012</a:t>
            </a:fld>
            <a:endParaRPr lang="de-DE"/>
          </a:p>
        </p:txBody>
      </p:sp>
      <p:sp>
        <p:nvSpPr>
          <p:cNvPr id="6" name="Fußzeilenplatzhalter 5"/>
          <p:cNvSpPr>
            <a:spLocks noGrp="1"/>
          </p:cNvSpPr>
          <p:nvPr>
            <p:ph type="ftr" sz="quarter" idx="11"/>
          </p:nvPr>
        </p:nvSpPr>
        <p:spPr/>
        <p:txBody>
          <a:bodyPr/>
          <a:lstStyle/>
          <a:p>
            <a:r>
              <a:rPr lang="de-DE" smtClean="0"/>
              <a:t>Ingelore Oomen-Welke              Pädagogische Hochschule Freiburg</a:t>
            </a:r>
            <a:endParaRPr lang="de-DE"/>
          </a:p>
        </p:txBody>
      </p:sp>
      <p:sp>
        <p:nvSpPr>
          <p:cNvPr id="7" name="Foliennummernplatzhalter 6"/>
          <p:cNvSpPr>
            <a:spLocks noGrp="1"/>
          </p:cNvSpPr>
          <p:nvPr>
            <p:ph type="sldNum" sz="quarter" idx="12"/>
          </p:nvPr>
        </p:nvSpPr>
        <p:spPr/>
        <p:txBody>
          <a:bodyPr/>
          <a:lstStyle/>
          <a:p>
            <a:fld id="{6E858452-B409-42AB-8E66-28DDF9EBF401}" type="slidenum">
              <a:rPr lang="de-DE" smtClean="0"/>
              <a:t>‹Nr.›</a:t>
            </a:fld>
            <a:endParaRPr lang="de-DE"/>
          </a:p>
        </p:txBody>
      </p:sp>
    </p:spTree>
    <p:extLst>
      <p:ext uri="{BB962C8B-B14F-4D97-AF65-F5344CB8AC3E}">
        <p14:creationId xmlns:p14="http://schemas.microsoft.com/office/powerpoint/2010/main" val="254042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79FE7-65DA-4E49-BB4D-0A5A05EF830C}" type="datetime1">
              <a:rPr lang="de-DE" smtClean="0"/>
              <a:t>29.04.2012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Ingelore Oomen-Welke              Pädagogische Hochschule Freiburg</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58452-B409-42AB-8E66-28DDF9EBF401}" type="slidenum">
              <a:rPr lang="de-DE" smtClean="0"/>
              <a:t>‹Nr.›</a:t>
            </a:fld>
            <a:endParaRPr lang="de-DE"/>
          </a:p>
        </p:txBody>
      </p:sp>
    </p:spTree>
    <p:extLst>
      <p:ext uri="{BB962C8B-B14F-4D97-AF65-F5344CB8AC3E}">
        <p14:creationId xmlns:p14="http://schemas.microsoft.com/office/powerpoint/2010/main" val="32161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freidaz.d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0" y="5661248"/>
            <a:ext cx="9144000" cy="478904"/>
          </a:xfrm>
        </p:spPr>
        <p:txBody>
          <a:bodyPr>
            <a:normAutofit/>
          </a:bodyPr>
          <a:lstStyle/>
          <a:p>
            <a:r>
              <a:rPr lang="de-DE" sz="2400" dirty="0" smtClean="0">
                <a:solidFill>
                  <a:schemeClr val="bg1">
                    <a:lumMod val="50000"/>
                  </a:schemeClr>
                </a:solidFill>
              </a:rPr>
              <a:t>Jahrestagung für Lehrpersonen </a:t>
            </a:r>
            <a:r>
              <a:rPr lang="de-DE" sz="2400" dirty="0" err="1" smtClean="0">
                <a:solidFill>
                  <a:schemeClr val="bg1">
                    <a:lumMod val="50000"/>
                  </a:schemeClr>
                </a:solidFill>
              </a:rPr>
              <a:t>DaZ</a:t>
            </a:r>
            <a:r>
              <a:rPr lang="de-DE" sz="2400" dirty="0" smtClean="0">
                <a:solidFill>
                  <a:schemeClr val="bg1">
                    <a:lumMod val="50000"/>
                  </a:schemeClr>
                </a:solidFill>
              </a:rPr>
              <a:t>  am 3. Mai 2012</a:t>
            </a:r>
            <a:endParaRPr lang="de-DE" sz="2400" dirty="0">
              <a:solidFill>
                <a:schemeClr val="bg1">
                  <a:lumMod val="50000"/>
                </a:schemeClr>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391680"/>
            <a:ext cx="3429000" cy="4684776"/>
          </a:xfrm>
          <a:prstGeom prst="rect">
            <a:avLst/>
          </a:prstGeom>
        </p:spPr>
      </p:pic>
      <p:sp>
        <p:nvSpPr>
          <p:cNvPr id="5" name="Foliennummernplatzhalter 4"/>
          <p:cNvSpPr>
            <a:spLocks noGrp="1"/>
          </p:cNvSpPr>
          <p:nvPr>
            <p:ph type="sldNum" sz="quarter" idx="12"/>
          </p:nvPr>
        </p:nvSpPr>
        <p:spPr/>
        <p:txBody>
          <a:bodyPr/>
          <a:lstStyle/>
          <a:p>
            <a:fld id="{8B6D270F-9BDE-44E6-A066-F105C249B51F}" type="slidenum">
              <a:rPr lang="de-DE" smtClean="0"/>
              <a:t>1</a:t>
            </a:fld>
            <a:endParaRPr lang="de-DE"/>
          </a:p>
        </p:txBody>
      </p:sp>
      <p:sp>
        <p:nvSpPr>
          <p:cNvPr id="4" name="Fußzeilenplatzhalter 3"/>
          <p:cNvSpPr>
            <a:spLocks noGrp="1"/>
          </p:cNvSpPr>
          <p:nvPr>
            <p:ph type="ftr" sz="quarter" idx="11"/>
          </p:nvPr>
        </p:nvSpPr>
        <p:spPr>
          <a:xfrm>
            <a:off x="3124200" y="6165304"/>
            <a:ext cx="2895600" cy="576064"/>
          </a:xfrm>
        </p:spPr>
        <p:txBody>
          <a:bodyPr/>
          <a:lstStyle/>
          <a:p>
            <a:r>
              <a:rPr lang="de-DE" smtClean="0"/>
              <a:t>Ingelore Oomen-Welke              Pädagogische Hochschule Freiburg</a:t>
            </a:r>
            <a:endParaRPr lang="de-DE" dirty="0"/>
          </a:p>
        </p:txBody>
      </p:sp>
      <p:sp>
        <p:nvSpPr>
          <p:cNvPr id="7" name="Textfeld 6"/>
          <p:cNvSpPr txBox="1"/>
          <p:nvPr/>
        </p:nvSpPr>
        <p:spPr>
          <a:xfrm>
            <a:off x="4499992" y="548680"/>
            <a:ext cx="184731" cy="369332"/>
          </a:xfrm>
          <a:prstGeom prst="rect">
            <a:avLst/>
          </a:prstGeom>
          <a:noFill/>
        </p:spPr>
        <p:txBody>
          <a:bodyPr wrap="none" rtlCol="0">
            <a:spAutoFit/>
          </a:bodyPr>
          <a:lstStyle/>
          <a:p>
            <a:endParaRPr lang="de-DE" dirty="0"/>
          </a:p>
        </p:txBody>
      </p:sp>
      <p:pic>
        <p:nvPicPr>
          <p:cNvPr id="8" name="Picture 6" descr="PH-Logo_whiteon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88913"/>
            <a:ext cx="885698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2132856"/>
            <a:ext cx="7772400" cy="3312368"/>
          </a:xfrm>
        </p:spPr>
        <p:style>
          <a:lnRef idx="1">
            <a:schemeClr val="accent5"/>
          </a:lnRef>
          <a:fillRef idx="2">
            <a:schemeClr val="accent5"/>
          </a:fillRef>
          <a:effectRef idx="1">
            <a:schemeClr val="accent5"/>
          </a:effectRef>
          <a:fontRef idx="minor">
            <a:schemeClr val="dk1"/>
          </a:fontRef>
        </p:style>
        <p:txBody>
          <a:bodyPr>
            <a:normAutofit/>
          </a:bodyPr>
          <a:lstStyle/>
          <a:p>
            <a:r>
              <a:rPr lang="de-DE" sz="4000" b="1" dirty="0" smtClean="0">
                <a:solidFill>
                  <a:schemeClr val="tx2">
                    <a:lumMod val="75000"/>
                  </a:schemeClr>
                </a:solidFill>
                <a:latin typeface="Comic Sans MS" pitchFamily="66" charset="0"/>
              </a:rPr>
              <a:t>Deutsch als Zweitsprache: </a:t>
            </a:r>
            <a:r>
              <a:rPr lang="de-DE" sz="4000" b="1" dirty="0" smtClean="0">
                <a:solidFill>
                  <a:schemeClr val="tx2">
                    <a:lumMod val="75000"/>
                  </a:schemeClr>
                </a:solidFill>
                <a:latin typeface="Tempus Sans ITC" pitchFamily="82" charset="0"/>
              </a:rPr>
              <a:t/>
            </a:r>
            <a:br>
              <a:rPr lang="de-DE" sz="4000" b="1" dirty="0" smtClean="0">
                <a:solidFill>
                  <a:schemeClr val="tx2">
                    <a:lumMod val="75000"/>
                  </a:schemeClr>
                </a:solidFill>
                <a:latin typeface="Tempus Sans ITC" pitchFamily="82" charset="0"/>
              </a:rPr>
            </a:br>
            <a:r>
              <a:rPr lang="de-DE" sz="3200" dirty="0" smtClean="0">
                <a:solidFill>
                  <a:schemeClr val="accent1">
                    <a:lumMod val="75000"/>
                  </a:schemeClr>
                </a:solidFill>
              </a:rPr>
              <a:t>Erste Schritte</a:t>
            </a:r>
            <a:br>
              <a:rPr lang="de-DE" sz="3200" dirty="0" smtClean="0">
                <a:solidFill>
                  <a:schemeClr val="accent1">
                    <a:lumMod val="75000"/>
                  </a:schemeClr>
                </a:solidFill>
              </a:rPr>
            </a:br>
            <a:r>
              <a:rPr lang="de-DE" sz="3200" dirty="0" smtClean="0">
                <a:solidFill>
                  <a:schemeClr val="accent1">
                    <a:lumMod val="75000"/>
                  </a:schemeClr>
                </a:solidFill>
              </a:rPr>
              <a:t>Sprachaufmerksamkeit als Lernanreiz</a:t>
            </a:r>
            <a:br>
              <a:rPr lang="de-DE" sz="3200" dirty="0" smtClean="0">
                <a:solidFill>
                  <a:schemeClr val="accent1">
                    <a:lumMod val="75000"/>
                  </a:schemeClr>
                </a:solidFill>
              </a:rPr>
            </a:br>
            <a:r>
              <a:rPr lang="de-DE" sz="3200" b="1" dirty="0" smtClean="0">
                <a:solidFill>
                  <a:schemeClr val="accent1">
                    <a:lumMod val="75000"/>
                  </a:schemeClr>
                </a:solidFill>
              </a:rPr>
              <a:t>Empirische Befunde zum </a:t>
            </a:r>
            <a:r>
              <a:rPr lang="de-DE" sz="3200" b="1" dirty="0" err="1" smtClean="0">
                <a:solidFill>
                  <a:schemeClr val="accent1">
                    <a:lumMod val="75000"/>
                  </a:schemeClr>
                </a:solidFill>
              </a:rPr>
              <a:t>DaZ</a:t>
            </a:r>
            <a:r>
              <a:rPr lang="de-DE" sz="3200" b="1" dirty="0" smtClean="0">
                <a:solidFill>
                  <a:schemeClr val="accent1">
                    <a:lumMod val="75000"/>
                  </a:schemeClr>
                </a:solidFill>
              </a:rPr>
              <a:t>-Lernen</a:t>
            </a:r>
            <a:r>
              <a:rPr lang="de-DE" sz="3200" dirty="0" smtClean="0">
                <a:solidFill>
                  <a:schemeClr val="accent1">
                    <a:lumMod val="75000"/>
                  </a:schemeClr>
                </a:solidFill>
              </a:rPr>
              <a:t/>
            </a:r>
            <a:br>
              <a:rPr lang="de-DE" sz="3200" dirty="0" smtClean="0">
                <a:solidFill>
                  <a:schemeClr val="accent1">
                    <a:lumMod val="75000"/>
                  </a:schemeClr>
                </a:solidFill>
              </a:rPr>
            </a:br>
            <a:r>
              <a:rPr lang="de-DE" sz="3200" dirty="0" smtClean="0">
                <a:solidFill>
                  <a:schemeClr val="accent1">
                    <a:lumMod val="75000"/>
                  </a:schemeClr>
                </a:solidFill>
              </a:rPr>
              <a:t>Sprachstand feststellen</a:t>
            </a:r>
            <a:endParaRPr lang="de-DE" sz="3200" dirty="0">
              <a:solidFill>
                <a:schemeClr val="accent1">
                  <a:lumMod val="75000"/>
                </a:schemeClr>
              </a:solidFill>
            </a:endParaRPr>
          </a:p>
        </p:txBody>
      </p:sp>
    </p:spTree>
    <p:extLst>
      <p:ext uri="{BB962C8B-B14F-4D97-AF65-F5344CB8AC3E}">
        <p14:creationId xmlns:p14="http://schemas.microsoft.com/office/powerpoint/2010/main" val="1038275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576064"/>
          </a:xfrm>
          <a:solidFill>
            <a:srgbClr val="FFFF00"/>
          </a:solidFill>
        </p:spPr>
        <p:txBody>
          <a:bodyPr>
            <a:normAutofit/>
          </a:bodyPr>
          <a:lstStyle/>
          <a:p>
            <a:r>
              <a:rPr lang="de-DE" sz="2400" dirty="0" err="1" smtClean="0">
                <a:solidFill>
                  <a:srgbClr val="0000FF"/>
                </a:solidFill>
                <a:latin typeface="Forte" pitchFamily="66" charset="0"/>
              </a:rPr>
              <a:t>Clahsen</a:t>
            </a:r>
            <a:r>
              <a:rPr lang="de-DE" sz="2400" dirty="0" smtClean="0">
                <a:solidFill>
                  <a:srgbClr val="0000FF"/>
                </a:solidFill>
                <a:latin typeface="Forte" pitchFamily="66" charset="0"/>
              </a:rPr>
              <a:t>, Meisel &amp; </a:t>
            </a:r>
            <a:r>
              <a:rPr lang="de-DE" sz="2400" dirty="0" err="1" smtClean="0">
                <a:solidFill>
                  <a:srgbClr val="0000FF"/>
                </a:solidFill>
                <a:latin typeface="Forte" pitchFamily="66" charset="0"/>
              </a:rPr>
              <a:t>Pienemann</a:t>
            </a:r>
            <a:r>
              <a:rPr lang="de-DE" sz="2400" dirty="0" smtClean="0">
                <a:solidFill>
                  <a:srgbClr val="0000FF"/>
                </a:solidFill>
                <a:latin typeface="Forte" pitchFamily="66" charset="0"/>
              </a:rPr>
              <a:t> 1983: Reihenfolgen </a:t>
            </a:r>
            <a:r>
              <a:rPr lang="de-DE" sz="2400" dirty="0" err="1" smtClean="0">
                <a:solidFill>
                  <a:srgbClr val="0000FF"/>
                </a:solidFill>
                <a:latin typeface="Forte" pitchFamily="66" charset="0"/>
              </a:rPr>
              <a:t>DaZ</a:t>
            </a:r>
            <a:r>
              <a:rPr lang="de-DE" sz="2400" dirty="0" smtClean="0">
                <a:solidFill>
                  <a:srgbClr val="0000FF"/>
                </a:solidFill>
                <a:latin typeface="Forte" pitchFamily="66" charset="0"/>
              </a:rPr>
              <a:t> </a:t>
            </a:r>
            <a:r>
              <a:rPr lang="de-DE" sz="2400" dirty="0" smtClean="0">
                <a:solidFill>
                  <a:srgbClr val="0000FF"/>
                </a:solidFill>
                <a:latin typeface="+mn-lt"/>
              </a:rPr>
              <a:t>(</a:t>
            </a:r>
            <a:r>
              <a:rPr lang="de-DE" sz="2400" dirty="0" err="1" smtClean="0">
                <a:solidFill>
                  <a:srgbClr val="0000FF"/>
                </a:solidFill>
                <a:latin typeface="+mn-lt"/>
              </a:rPr>
              <a:t>Ju&amp;E</a:t>
            </a:r>
            <a:r>
              <a:rPr lang="de-DE" sz="2400" dirty="0" smtClean="0">
                <a:solidFill>
                  <a:srgbClr val="0000FF"/>
                </a:solidFill>
                <a:latin typeface="+mn-lt"/>
              </a:rPr>
              <a:t>)</a:t>
            </a:r>
            <a:endParaRPr lang="de-DE" sz="2400" dirty="0">
              <a:solidFill>
                <a:srgbClr val="0000FF"/>
              </a:solidFill>
              <a:latin typeface="+mn-lt"/>
            </a:endParaRPr>
          </a:p>
        </p:txBody>
      </p:sp>
      <p:sp>
        <p:nvSpPr>
          <p:cNvPr id="3" name="Inhaltsplatzhalter 2"/>
          <p:cNvSpPr>
            <a:spLocks noGrp="1"/>
          </p:cNvSpPr>
          <p:nvPr>
            <p:ph sz="half" idx="1"/>
          </p:nvPr>
        </p:nvSpPr>
        <p:spPr>
          <a:xfrm>
            <a:off x="457200" y="620688"/>
            <a:ext cx="4038600" cy="5904656"/>
          </a:xfrm>
          <a:solidFill>
            <a:schemeClr val="bg1">
              <a:lumMod val="85000"/>
            </a:schemeClr>
          </a:solidFill>
        </p:spPr>
        <p:txBody>
          <a:bodyPr>
            <a:noAutofit/>
          </a:bodyPr>
          <a:lstStyle/>
          <a:p>
            <a:pPr marL="0" indent="0">
              <a:buNone/>
            </a:pPr>
            <a:r>
              <a:rPr lang="de-DE" sz="1900" b="1" dirty="0" smtClean="0">
                <a:solidFill>
                  <a:srgbClr val="0000FF"/>
                </a:solidFill>
              </a:rPr>
              <a:t>I: </a:t>
            </a:r>
            <a:r>
              <a:rPr lang="de-DE" sz="1900" b="1" dirty="0" err="1" smtClean="0">
                <a:solidFill>
                  <a:srgbClr val="0000FF"/>
                </a:solidFill>
              </a:rPr>
              <a:t>Einkonstituentenstufe</a:t>
            </a:r>
            <a:r>
              <a:rPr lang="de-DE" sz="1900" b="1" dirty="0" smtClean="0">
                <a:solidFill>
                  <a:srgbClr val="0000FF"/>
                </a:solidFill>
              </a:rPr>
              <a:t>  </a:t>
            </a:r>
            <a:r>
              <a:rPr lang="de-DE" sz="1900" dirty="0"/>
              <a:t>	</a:t>
            </a:r>
          </a:p>
          <a:p>
            <a:pPr marL="0" indent="0">
              <a:buNone/>
            </a:pPr>
            <a:r>
              <a:rPr lang="de-DE" sz="1900" i="1" dirty="0"/>
              <a:t>ein </a:t>
            </a:r>
            <a:r>
              <a:rPr lang="de-DE" sz="1900" i="1" dirty="0" err="1" smtClean="0"/>
              <a:t>jahre</a:t>
            </a:r>
            <a:r>
              <a:rPr lang="de-DE" sz="1900" i="1" dirty="0"/>
              <a:t>; zwanzig </a:t>
            </a:r>
            <a:r>
              <a:rPr lang="de-DE" sz="1900" i="1" dirty="0" err="1" smtClean="0"/>
              <a:t>jahre</a:t>
            </a:r>
            <a:r>
              <a:rPr lang="de-DE" sz="1900" i="1" dirty="0"/>
              <a:t>; das </a:t>
            </a:r>
            <a:r>
              <a:rPr lang="de-DE" sz="1900" i="1" dirty="0"/>
              <a:t>h</a:t>
            </a:r>
            <a:r>
              <a:rPr lang="de-DE" sz="1900" i="1" dirty="0" smtClean="0"/>
              <a:t>aus </a:t>
            </a:r>
            <a:r>
              <a:rPr lang="de-DE" sz="1900" i="1" dirty="0" smtClean="0"/>
              <a:t>ist</a:t>
            </a:r>
            <a:endParaRPr lang="de-DE" sz="1900" dirty="0"/>
          </a:p>
          <a:p>
            <a:pPr marL="0" indent="0">
              <a:buNone/>
            </a:pPr>
            <a:r>
              <a:rPr lang="de-DE" sz="1900" b="1" dirty="0">
                <a:solidFill>
                  <a:srgbClr val="0000FF"/>
                </a:solidFill>
              </a:rPr>
              <a:t>II: </a:t>
            </a:r>
            <a:r>
              <a:rPr lang="de-DE" sz="1900" b="1" dirty="0" err="1" smtClean="0">
                <a:solidFill>
                  <a:srgbClr val="0000FF"/>
                </a:solidFill>
              </a:rPr>
              <a:t>Mehrkonstitutentenstufe</a:t>
            </a:r>
            <a:endParaRPr lang="de-DE" sz="1900" b="1" dirty="0">
              <a:solidFill>
                <a:srgbClr val="0000FF"/>
              </a:solidFill>
            </a:endParaRPr>
          </a:p>
          <a:p>
            <a:pPr marL="0" indent="0">
              <a:buNone/>
            </a:pPr>
            <a:r>
              <a:rPr lang="de-DE" sz="1900" i="1" dirty="0"/>
              <a:t>Ich kontakt mit </a:t>
            </a:r>
            <a:r>
              <a:rPr lang="de-DE" sz="1900" i="1" dirty="0" err="1"/>
              <a:t>pastor</a:t>
            </a:r>
            <a:r>
              <a:rPr lang="de-DE" sz="1900" i="1" dirty="0"/>
              <a:t> </a:t>
            </a:r>
            <a:r>
              <a:rPr lang="de-DE" sz="1900" i="1" dirty="0" err="1"/>
              <a:t>italiener</a:t>
            </a:r>
            <a:r>
              <a:rPr lang="de-DE" sz="1900" i="1" dirty="0"/>
              <a:t>; </a:t>
            </a:r>
            <a:endParaRPr lang="de-DE" sz="1900" dirty="0"/>
          </a:p>
          <a:p>
            <a:pPr marL="0" indent="0">
              <a:buNone/>
            </a:pPr>
            <a:r>
              <a:rPr lang="de-DE" sz="1900" i="1" dirty="0"/>
              <a:t>faule deutsche </a:t>
            </a:r>
            <a:r>
              <a:rPr lang="de-DE" sz="1900" i="1" dirty="0" err="1"/>
              <a:t>drink</a:t>
            </a:r>
            <a:r>
              <a:rPr lang="de-DE" sz="1900" i="1" dirty="0"/>
              <a:t> </a:t>
            </a:r>
            <a:r>
              <a:rPr lang="de-DE" sz="1900" i="1" dirty="0" err="1"/>
              <a:t>kakao</a:t>
            </a:r>
            <a:endParaRPr lang="de-DE" sz="1900" dirty="0"/>
          </a:p>
          <a:p>
            <a:pPr marL="0" indent="0">
              <a:buNone/>
            </a:pPr>
            <a:r>
              <a:rPr lang="de-DE" sz="1900" b="1" dirty="0" smtClean="0">
                <a:solidFill>
                  <a:srgbClr val="7030A0"/>
                </a:solidFill>
              </a:rPr>
              <a:t>Interrogation: </a:t>
            </a:r>
            <a:r>
              <a:rPr lang="de-DE" sz="1900" dirty="0" smtClean="0">
                <a:solidFill>
                  <a:srgbClr val="7030A0"/>
                </a:solidFill>
              </a:rPr>
              <a:t>	</a:t>
            </a:r>
            <a:r>
              <a:rPr lang="de-DE" sz="1900" i="1" dirty="0" smtClean="0"/>
              <a:t>Ich </a:t>
            </a:r>
            <a:r>
              <a:rPr lang="de-DE" sz="1900" i="1" dirty="0"/>
              <a:t>was kochen? Diese warum nicht auf </a:t>
            </a:r>
            <a:r>
              <a:rPr lang="de-DE" sz="1900" i="1" dirty="0" err="1"/>
              <a:t>friedhof</a:t>
            </a:r>
            <a:r>
              <a:rPr lang="de-DE" sz="1900" i="1" dirty="0"/>
              <a:t>?</a:t>
            </a:r>
            <a:endParaRPr lang="de-DE" sz="1900" dirty="0"/>
          </a:p>
          <a:p>
            <a:pPr marL="0" indent="0">
              <a:buNone/>
            </a:pPr>
            <a:r>
              <a:rPr lang="de-DE" sz="1900" b="1" dirty="0" smtClean="0">
                <a:solidFill>
                  <a:srgbClr val="7030A0"/>
                </a:solidFill>
              </a:rPr>
              <a:t>Negation:</a:t>
            </a:r>
            <a:r>
              <a:rPr lang="de-DE" sz="1900" b="1" dirty="0">
                <a:solidFill>
                  <a:srgbClr val="7030A0"/>
                </a:solidFill>
              </a:rPr>
              <a:t> </a:t>
            </a:r>
            <a:r>
              <a:rPr lang="de-DE" sz="1900" i="1" dirty="0" err="1" smtClean="0"/>
              <a:t>Nis</a:t>
            </a:r>
            <a:r>
              <a:rPr lang="de-DE" sz="1900" i="1" dirty="0" smtClean="0"/>
              <a:t> </a:t>
            </a:r>
            <a:r>
              <a:rPr lang="de-DE" sz="1900" i="1" dirty="0" err="1"/>
              <a:t>arbeit</a:t>
            </a:r>
            <a:r>
              <a:rPr lang="de-DE" sz="1900" i="1" dirty="0"/>
              <a:t>; nix </a:t>
            </a:r>
            <a:r>
              <a:rPr lang="de-DE" sz="1900" i="1" dirty="0" err="1"/>
              <a:t>geld</a:t>
            </a:r>
            <a:r>
              <a:rPr lang="de-DE" sz="1900" i="1" dirty="0"/>
              <a:t>; keine </a:t>
            </a:r>
            <a:r>
              <a:rPr lang="de-DE" sz="1900" i="1" dirty="0" err="1" smtClean="0"/>
              <a:t>problema</a:t>
            </a:r>
            <a:r>
              <a:rPr lang="de-DE" sz="1900" i="1" dirty="0"/>
              <a:t>; </a:t>
            </a:r>
            <a:endParaRPr lang="de-DE" sz="1900" dirty="0"/>
          </a:p>
          <a:p>
            <a:pPr marL="0" indent="0">
              <a:buNone/>
            </a:pPr>
            <a:r>
              <a:rPr lang="de-DE" sz="1900" i="1" dirty="0"/>
              <a:t>Meine hause </a:t>
            </a:r>
            <a:r>
              <a:rPr lang="de-DE" sz="1900" i="1" dirty="0" err="1"/>
              <a:t>nis</a:t>
            </a:r>
            <a:r>
              <a:rPr lang="de-DE" sz="1900" i="1" dirty="0"/>
              <a:t> besuche von </a:t>
            </a:r>
            <a:r>
              <a:rPr lang="de-DE" sz="1900" i="1" dirty="0" smtClean="0"/>
              <a:t>anderen</a:t>
            </a:r>
            <a:endParaRPr lang="de-DE" sz="1900" dirty="0"/>
          </a:p>
          <a:p>
            <a:pPr marL="0" indent="0">
              <a:buNone/>
            </a:pPr>
            <a:r>
              <a:rPr lang="de-DE" sz="1900" b="1" dirty="0" smtClean="0">
                <a:solidFill>
                  <a:srgbClr val="0000FF"/>
                </a:solidFill>
              </a:rPr>
              <a:t>III: Voranstellung </a:t>
            </a:r>
            <a:r>
              <a:rPr lang="de-DE" sz="1900" b="1" dirty="0">
                <a:solidFill>
                  <a:srgbClr val="0000FF"/>
                </a:solidFill>
              </a:rPr>
              <a:t>von Adverbien</a:t>
            </a:r>
          </a:p>
          <a:p>
            <a:pPr marL="0" indent="0">
              <a:buNone/>
            </a:pPr>
            <a:r>
              <a:rPr lang="de-DE" sz="1900" i="1" u="sng" dirty="0" smtClean="0"/>
              <a:t>Dann</a:t>
            </a:r>
            <a:r>
              <a:rPr lang="de-DE" sz="1900" i="1" dirty="0" smtClean="0"/>
              <a:t> der geht weg; </a:t>
            </a:r>
            <a:r>
              <a:rPr lang="de-DE" sz="1900" i="1" dirty="0" smtClean="0"/>
              <a:t/>
            </a:r>
            <a:br>
              <a:rPr lang="de-DE" sz="1900" i="1" dirty="0" smtClean="0"/>
            </a:br>
            <a:r>
              <a:rPr lang="de-DE" sz="1900" i="1" u="sng" dirty="0" smtClean="0"/>
              <a:t>In </a:t>
            </a:r>
            <a:r>
              <a:rPr lang="de-DE" sz="1900" i="1" u="sng" dirty="0" err="1"/>
              <a:t>anfang</a:t>
            </a:r>
            <a:r>
              <a:rPr lang="de-DE" sz="1900" i="1" u="sng" dirty="0"/>
              <a:t> </a:t>
            </a:r>
            <a:r>
              <a:rPr lang="de-DE" sz="1900" i="1" u="sng" dirty="0"/>
              <a:t>an </a:t>
            </a:r>
            <a:r>
              <a:rPr lang="de-DE" sz="1900" i="1" dirty="0"/>
              <a:t>ich  wollte nicht</a:t>
            </a:r>
            <a:endParaRPr lang="de-DE" sz="1900" i="1" dirty="0" smtClean="0"/>
          </a:p>
          <a:p>
            <a:pPr marL="0" indent="0">
              <a:buNone/>
            </a:pPr>
            <a:r>
              <a:rPr lang="de-DE" sz="1900" b="1" dirty="0" smtClean="0">
                <a:solidFill>
                  <a:srgbClr val="0000FF"/>
                </a:solidFill>
              </a:rPr>
              <a:t>IV: Stellung der Verbklammer</a:t>
            </a:r>
            <a:endParaRPr lang="de-DE" sz="1900" b="1" dirty="0">
              <a:solidFill>
                <a:srgbClr val="0000FF"/>
              </a:solidFill>
            </a:endParaRPr>
          </a:p>
          <a:p>
            <a:pPr marL="0" indent="0">
              <a:buNone/>
            </a:pPr>
            <a:r>
              <a:rPr lang="de-DE" sz="1900" i="1" u="sng" dirty="0"/>
              <a:t>Kann</a:t>
            </a:r>
            <a:r>
              <a:rPr lang="de-DE" sz="1900" i="1" dirty="0"/>
              <a:t> ich selber </a:t>
            </a:r>
            <a:r>
              <a:rPr lang="de-DE" sz="1900" i="1" u="sng" dirty="0"/>
              <a:t>kaufen</a:t>
            </a:r>
            <a:r>
              <a:rPr lang="de-DE" sz="1900" i="1" dirty="0"/>
              <a:t>; </a:t>
            </a:r>
            <a:r>
              <a:rPr lang="de-DE" sz="1900" i="1" dirty="0" smtClean="0"/>
              <a:t/>
            </a:r>
            <a:br>
              <a:rPr lang="de-DE" sz="1900" i="1" dirty="0" smtClean="0"/>
            </a:br>
            <a:r>
              <a:rPr lang="de-DE" sz="1900" i="1" dirty="0" smtClean="0"/>
              <a:t>wenn </a:t>
            </a:r>
            <a:r>
              <a:rPr lang="de-DE" sz="1900" i="1" dirty="0"/>
              <a:t>2 </a:t>
            </a:r>
            <a:r>
              <a:rPr lang="de-DE" sz="1900" i="1" dirty="0" err="1"/>
              <a:t>jahr</a:t>
            </a:r>
            <a:r>
              <a:rPr lang="de-DE" sz="1900" i="1" dirty="0"/>
              <a:t> </a:t>
            </a:r>
            <a:r>
              <a:rPr lang="de-DE" sz="1900" i="1" u="sng" dirty="0"/>
              <a:t>vorbeigeht</a:t>
            </a:r>
            <a:r>
              <a:rPr lang="de-DE" sz="1900" i="1" dirty="0"/>
              <a:t>...</a:t>
            </a:r>
            <a:endParaRPr lang="de-DE" sz="1900" dirty="0"/>
          </a:p>
          <a:p>
            <a:pPr marL="0" indent="0">
              <a:buNone/>
            </a:pPr>
            <a:r>
              <a:rPr lang="de-DE" sz="1900" dirty="0"/>
              <a:t> </a:t>
            </a:r>
            <a:r>
              <a:rPr lang="de-DE" sz="1900" i="1" dirty="0"/>
              <a:t>Warum </a:t>
            </a:r>
            <a:r>
              <a:rPr lang="de-DE" sz="1900" i="1" u="sng" dirty="0"/>
              <a:t>du</a:t>
            </a:r>
            <a:r>
              <a:rPr lang="de-DE" sz="1900" i="1" dirty="0"/>
              <a:t> </a:t>
            </a:r>
            <a:r>
              <a:rPr lang="de-DE" sz="1900" i="1" dirty="0" err="1"/>
              <a:t>nich</a:t>
            </a:r>
            <a:r>
              <a:rPr lang="de-DE" sz="1900" i="1" dirty="0"/>
              <a:t> deutsche </a:t>
            </a:r>
            <a:r>
              <a:rPr lang="de-DE" sz="1900" i="1" u="sng" dirty="0"/>
              <a:t>sprechen</a:t>
            </a:r>
            <a:r>
              <a:rPr lang="de-DE" sz="1900" i="1" dirty="0"/>
              <a:t>?</a:t>
            </a:r>
            <a:endParaRPr lang="de-DE" sz="1900" dirty="0"/>
          </a:p>
          <a:p>
            <a:pPr marL="0" indent="0">
              <a:buNone/>
            </a:pPr>
            <a:endParaRPr lang="de-DE" sz="1900" dirty="0"/>
          </a:p>
          <a:p>
            <a:pPr marL="0" indent="0">
              <a:buNone/>
            </a:pPr>
            <a:r>
              <a:rPr lang="de-DE" sz="1900" dirty="0"/>
              <a:t/>
            </a:r>
            <a:br>
              <a:rPr lang="de-DE" sz="1900" dirty="0"/>
            </a:br>
            <a:endParaRPr lang="de-DE" sz="1900" dirty="0"/>
          </a:p>
        </p:txBody>
      </p:sp>
      <p:sp>
        <p:nvSpPr>
          <p:cNvPr id="4" name="Inhaltsplatzhalter 3"/>
          <p:cNvSpPr>
            <a:spLocks noGrp="1"/>
          </p:cNvSpPr>
          <p:nvPr>
            <p:ph sz="half" idx="2"/>
          </p:nvPr>
        </p:nvSpPr>
        <p:spPr>
          <a:xfrm>
            <a:off x="4648200" y="620688"/>
            <a:ext cx="4038600" cy="6120680"/>
          </a:xfrm>
          <a:solidFill>
            <a:schemeClr val="bg1">
              <a:lumMod val="95000"/>
            </a:schemeClr>
          </a:solidFill>
        </p:spPr>
        <p:txBody>
          <a:bodyPr>
            <a:noAutofit/>
          </a:bodyPr>
          <a:lstStyle/>
          <a:p>
            <a:pPr marL="0" indent="0">
              <a:buNone/>
            </a:pPr>
            <a:r>
              <a:rPr lang="de-DE" sz="1900" b="1" dirty="0" smtClean="0">
                <a:solidFill>
                  <a:srgbClr val="0000FF"/>
                </a:solidFill>
              </a:rPr>
              <a:t>V: Subjekt-Verb INVERSION</a:t>
            </a:r>
          </a:p>
          <a:p>
            <a:pPr marL="0" indent="0">
              <a:buNone/>
            </a:pPr>
            <a:r>
              <a:rPr lang="de-DE" sz="1900" i="1" dirty="0"/>
              <a:t>die schwere worten so </a:t>
            </a:r>
            <a:r>
              <a:rPr lang="de-DE" sz="1900" i="1" u="sng" dirty="0"/>
              <a:t>hab ich</a:t>
            </a:r>
            <a:r>
              <a:rPr lang="de-DE" sz="1900" i="1" dirty="0"/>
              <a:t> auf die </a:t>
            </a:r>
            <a:r>
              <a:rPr lang="de-DE" sz="1900" i="1" dirty="0" err="1"/>
              <a:t>hand</a:t>
            </a:r>
            <a:r>
              <a:rPr lang="de-DE" sz="1900" i="1" dirty="0"/>
              <a:t> geschrieben;</a:t>
            </a:r>
            <a:endParaRPr lang="de-DE" sz="1900" dirty="0"/>
          </a:p>
          <a:p>
            <a:pPr marL="0" indent="0">
              <a:buNone/>
            </a:pPr>
            <a:r>
              <a:rPr lang="de-DE" sz="1900" i="1" dirty="0" err="1" smtClean="0"/>
              <a:t>Un</a:t>
            </a:r>
            <a:r>
              <a:rPr lang="de-DE" sz="1900" i="1" dirty="0" smtClean="0"/>
              <a:t> </a:t>
            </a:r>
            <a:r>
              <a:rPr lang="de-DE" sz="1900" i="1" dirty="0" smtClean="0"/>
              <a:t>einmal </a:t>
            </a:r>
            <a:r>
              <a:rPr lang="de-DE" sz="1900" i="1" u="sng" dirty="0"/>
              <a:t> </a:t>
            </a:r>
            <a:r>
              <a:rPr lang="de-DE" sz="1900" i="1" u="sng" dirty="0" smtClean="0"/>
              <a:t>war die </a:t>
            </a:r>
            <a:r>
              <a:rPr lang="de-DE" sz="1900" i="1" dirty="0" smtClean="0"/>
              <a:t>in </a:t>
            </a:r>
            <a:r>
              <a:rPr lang="de-DE" sz="1900" i="1" dirty="0" err="1" smtClean="0"/>
              <a:t>garderobe</a:t>
            </a:r>
            <a:r>
              <a:rPr lang="de-DE" sz="1900" i="1" dirty="0" smtClean="0"/>
              <a:t>; </a:t>
            </a:r>
            <a:endParaRPr lang="de-DE" sz="1900" dirty="0" smtClean="0"/>
          </a:p>
          <a:p>
            <a:pPr marL="0" indent="0">
              <a:buNone/>
            </a:pPr>
            <a:r>
              <a:rPr lang="de-DE" sz="1900" b="1" dirty="0" smtClean="0">
                <a:solidFill>
                  <a:srgbClr val="7030A0"/>
                </a:solidFill>
              </a:rPr>
              <a:t>Interrogation</a:t>
            </a:r>
            <a:r>
              <a:rPr lang="de-DE" sz="1900" b="1" dirty="0" smtClean="0">
                <a:solidFill>
                  <a:srgbClr val="7030A0"/>
                </a:solidFill>
              </a:rPr>
              <a:t>, Negation </a:t>
            </a:r>
          </a:p>
          <a:p>
            <a:pPr marL="0" indent="0">
              <a:buNone/>
            </a:pPr>
            <a:r>
              <a:rPr lang="de-DE" sz="1900" i="1" dirty="0" smtClean="0"/>
              <a:t>Warum </a:t>
            </a:r>
            <a:r>
              <a:rPr lang="de-DE" sz="1900" i="1" u="sng" dirty="0" smtClean="0"/>
              <a:t>muss du </a:t>
            </a:r>
            <a:r>
              <a:rPr lang="de-DE" sz="1900" i="1" dirty="0"/>
              <a:t>schule </a:t>
            </a:r>
            <a:r>
              <a:rPr lang="de-DE" sz="1900" i="1" dirty="0" smtClean="0"/>
              <a:t>so?</a:t>
            </a:r>
            <a:endParaRPr lang="de-DE" sz="1900" dirty="0" smtClean="0"/>
          </a:p>
          <a:p>
            <a:pPr marL="0" indent="0">
              <a:buNone/>
            </a:pPr>
            <a:r>
              <a:rPr lang="de-DE" sz="1900" i="1" dirty="0" smtClean="0"/>
              <a:t>Auch </a:t>
            </a:r>
            <a:r>
              <a:rPr lang="de-DE" sz="1900" i="1" dirty="0" err="1" smtClean="0"/>
              <a:t>net</a:t>
            </a:r>
            <a:r>
              <a:rPr lang="de-DE" sz="1900" i="1" dirty="0" smtClean="0"/>
              <a:t> hat recht vielleicht</a:t>
            </a:r>
            <a:endParaRPr lang="de-DE" sz="1900" dirty="0" smtClean="0"/>
          </a:p>
          <a:p>
            <a:pPr marL="0" indent="0">
              <a:buNone/>
            </a:pPr>
            <a:r>
              <a:rPr lang="de-DE" sz="1900" i="1" dirty="0" smtClean="0"/>
              <a:t>Ich </a:t>
            </a:r>
            <a:r>
              <a:rPr lang="de-DE" sz="1900" i="1" dirty="0" err="1" smtClean="0"/>
              <a:t>nich</a:t>
            </a:r>
            <a:r>
              <a:rPr lang="de-DE" sz="1900" i="1" dirty="0" smtClean="0"/>
              <a:t> sprechen nix deutsch</a:t>
            </a:r>
            <a:endParaRPr lang="de-DE" sz="1900" dirty="0" smtClean="0"/>
          </a:p>
          <a:p>
            <a:pPr marL="0" indent="0">
              <a:buNone/>
            </a:pPr>
            <a:r>
              <a:rPr lang="de-DE" sz="1900" b="1" dirty="0" smtClean="0">
                <a:solidFill>
                  <a:srgbClr val="0000FF"/>
                </a:solidFill>
              </a:rPr>
              <a:t>VI: Satzinterne Stellung von Adverbialen</a:t>
            </a:r>
          </a:p>
          <a:p>
            <a:pPr marL="0" indent="0">
              <a:buNone/>
            </a:pPr>
            <a:r>
              <a:rPr lang="de-DE" sz="1900" i="1" dirty="0" smtClean="0"/>
              <a:t>Ich </a:t>
            </a:r>
            <a:r>
              <a:rPr lang="de-DE" sz="1900" i="1" u="sng" dirty="0" smtClean="0"/>
              <a:t>immer</a:t>
            </a:r>
            <a:r>
              <a:rPr lang="de-DE" sz="1900" i="1" dirty="0" smtClean="0"/>
              <a:t> denke diese kaufen</a:t>
            </a:r>
            <a:endParaRPr lang="de-DE" sz="1900" dirty="0" smtClean="0"/>
          </a:p>
          <a:p>
            <a:pPr marL="0" indent="0">
              <a:buNone/>
            </a:pPr>
            <a:r>
              <a:rPr lang="de-DE" sz="1900" i="1" dirty="0" smtClean="0"/>
              <a:t>Ich </a:t>
            </a:r>
            <a:r>
              <a:rPr lang="de-DE" sz="1900" i="1" u="sng" dirty="0" smtClean="0"/>
              <a:t>mit de </a:t>
            </a:r>
            <a:r>
              <a:rPr lang="de-DE" sz="1900" i="1" u="sng" dirty="0" err="1" smtClean="0"/>
              <a:t>kollege</a:t>
            </a:r>
            <a:r>
              <a:rPr lang="de-DE" sz="1900" i="1" u="sng" dirty="0" smtClean="0"/>
              <a:t> </a:t>
            </a:r>
            <a:r>
              <a:rPr lang="de-DE" sz="1900" i="1" dirty="0" smtClean="0"/>
              <a:t>spreche italienisch</a:t>
            </a:r>
            <a:endParaRPr lang="de-DE" sz="1900" dirty="0" smtClean="0"/>
          </a:p>
          <a:p>
            <a:pPr marL="0" indent="0">
              <a:buNone/>
            </a:pPr>
            <a:r>
              <a:rPr lang="de-DE" sz="1900" b="1" dirty="0" smtClean="0">
                <a:solidFill>
                  <a:srgbClr val="0000FF"/>
                </a:solidFill>
              </a:rPr>
              <a:t>VII:	Verbstellung in Nebensätzen</a:t>
            </a:r>
          </a:p>
          <a:p>
            <a:pPr marL="0" indent="0">
              <a:buNone/>
            </a:pPr>
            <a:r>
              <a:rPr lang="de-DE" sz="1900" i="1" dirty="0" smtClean="0"/>
              <a:t>Und dann </a:t>
            </a:r>
            <a:r>
              <a:rPr lang="de-DE" sz="1900" i="1" dirty="0" err="1" smtClean="0"/>
              <a:t>is</a:t>
            </a:r>
            <a:r>
              <a:rPr lang="de-DE" sz="1900" i="1" dirty="0" smtClean="0"/>
              <a:t> schlecht </a:t>
            </a:r>
            <a:r>
              <a:rPr lang="de-DE" sz="1900" i="1" u="sng" dirty="0" smtClean="0"/>
              <a:t>wann eine </a:t>
            </a:r>
            <a:r>
              <a:rPr lang="de-DE" sz="1900" i="1" u="sng" dirty="0" err="1" smtClean="0"/>
              <a:t>mädchen</a:t>
            </a:r>
            <a:r>
              <a:rPr lang="de-DE" sz="1900" i="1" u="sng" dirty="0" smtClean="0"/>
              <a:t> muss alleine</a:t>
            </a:r>
            <a:r>
              <a:rPr lang="de-DE" sz="1900" i="1" dirty="0" smtClean="0"/>
              <a:t>...</a:t>
            </a:r>
            <a:endParaRPr lang="de-DE" sz="1900" dirty="0" smtClean="0"/>
          </a:p>
          <a:p>
            <a:pPr marL="0" indent="0">
              <a:buNone/>
            </a:pPr>
            <a:r>
              <a:rPr lang="de-DE" sz="1900" i="1" dirty="0" smtClean="0"/>
              <a:t>Sie konnte einfach </a:t>
            </a:r>
            <a:r>
              <a:rPr lang="de-DE" sz="1900" i="1" dirty="0" err="1" smtClean="0"/>
              <a:t>ni</a:t>
            </a:r>
            <a:r>
              <a:rPr lang="de-DE" sz="1900" i="1" dirty="0" smtClean="0"/>
              <a:t> mehr an de </a:t>
            </a:r>
            <a:r>
              <a:rPr lang="de-DE" sz="1900" i="1" dirty="0" err="1" smtClean="0"/>
              <a:t>maschine</a:t>
            </a:r>
            <a:r>
              <a:rPr lang="de-DE" sz="1900" i="1" dirty="0" smtClean="0"/>
              <a:t> arbeiten </a:t>
            </a:r>
            <a:r>
              <a:rPr lang="de-DE" sz="1900" i="1" u="sng" dirty="0" smtClean="0"/>
              <a:t>weil genau in ne </a:t>
            </a:r>
            <a:r>
              <a:rPr lang="de-DE" sz="1900" i="1" u="sng" dirty="0" err="1" smtClean="0"/>
              <a:t>hand</a:t>
            </a:r>
            <a:r>
              <a:rPr lang="de-DE" sz="1900" i="1" u="sng" dirty="0" smtClean="0"/>
              <a:t> hat n </a:t>
            </a:r>
            <a:r>
              <a:rPr lang="de-DE" sz="1900" i="1" u="sng" dirty="0" err="1" smtClean="0"/>
              <a:t>unfall</a:t>
            </a:r>
            <a:r>
              <a:rPr lang="de-DE" sz="1900" i="1" u="sng" dirty="0" smtClean="0"/>
              <a:t> gekriegt</a:t>
            </a:r>
            <a:endParaRPr lang="de-DE" sz="1900" u="sng" dirty="0" smtClean="0"/>
          </a:p>
          <a:p>
            <a:pPr marL="0" indent="0">
              <a:buNone/>
            </a:pPr>
            <a:endParaRPr lang="de-DE" sz="1900" dirty="0" smtClean="0"/>
          </a:p>
          <a:p>
            <a:pPr marL="0" indent="0">
              <a:buNone/>
            </a:pPr>
            <a:endParaRPr lang="de-DE" sz="1900" dirty="0"/>
          </a:p>
        </p:txBody>
      </p:sp>
      <p:sp>
        <p:nvSpPr>
          <p:cNvPr id="6" name="Foliennummernplatzhalter 5"/>
          <p:cNvSpPr>
            <a:spLocks noGrp="1"/>
          </p:cNvSpPr>
          <p:nvPr>
            <p:ph type="sldNum" sz="quarter" idx="12"/>
          </p:nvPr>
        </p:nvSpPr>
        <p:spPr/>
        <p:txBody>
          <a:bodyPr/>
          <a:lstStyle/>
          <a:p>
            <a:fld id="{6E858452-B409-42AB-8E66-28DDF9EBF401}" type="slidenum">
              <a:rPr lang="de-DE" smtClean="0"/>
              <a:t>10</a:t>
            </a:fld>
            <a:endParaRPr lang="de-DE"/>
          </a:p>
        </p:txBody>
      </p:sp>
    </p:spTree>
    <p:extLst>
      <p:ext uri="{BB962C8B-B14F-4D97-AF65-F5344CB8AC3E}">
        <p14:creationId xmlns:p14="http://schemas.microsoft.com/office/powerpoint/2010/main" val="99889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down)">
                                      <p:cBhvr>
                                        <p:cTn id="43" dur="500"/>
                                        <p:tgtEl>
                                          <p:spTgt spid="3">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wipe(down)">
                                      <p:cBhvr>
                                        <p:cTn id="46" dur="500"/>
                                        <p:tgtEl>
                                          <p:spTgt spid="3">
                                            <p:txEl>
                                              <p:pRg st="14" end="1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wipe(down)">
                                      <p:cBhvr>
                                        <p:cTn id="51" dur="500"/>
                                        <p:tgtEl>
                                          <p:spTgt spid="4">
                                            <p:txEl>
                                              <p:pRg st="0" end="0"/>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wipe(down)">
                                      <p:cBhvr>
                                        <p:cTn id="54" dur="500"/>
                                        <p:tgtEl>
                                          <p:spTgt spid="4">
                                            <p:txEl>
                                              <p:pRg st="2" end="2"/>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wipe(down)">
                                      <p:cBhvr>
                                        <p:cTn id="57" dur="500"/>
                                        <p:tgtEl>
                                          <p:spTgt spid="4">
                                            <p:txEl>
                                              <p:pRg st="1" end="1"/>
                                            </p:txEl>
                                          </p:spTgt>
                                        </p:tgtEl>
                                      </p:cBhvr>
                                    </p:animEffect>
                                  </p:childTnLst>
                                </p:cTn>
                              </p:par>
                              <p:par>
                                <p:cTn id="58" presetID="22" presetClass="entr" presetSubtype="4" fill="hold" nodeType="with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wipe(down)">
                                      <p:cBhvr>
                                        <p:cTn id="60" dur="500"/>
                                        <p:tgtEl>
                                          <p:spTgt spid="4">
                                            <p:txEl>
                                              <p:pRg st="3" end="3"/>
                                            </p:txEl>
                                          </p:spTgt>
                                        </p:tgtEl>
                                      </p:cBhvr>
                                    </p:animEffect>
                                  </p:childTnLst>
                                </p:cTn>
                              </p:par>
                              <p:par>
                                <p:cTn id="61" presetID="22" presetClass="entr" presetSubtype="4" fill="hold" nodeType="with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wipe(down)">
                                      <p:cBhvr>
                                        <p:cTn id="63" dur="500"/>
                                        <p:tgtEl>
                                          <p:spTgt spid="4">
                                            <p:txEl>
                                              <p:pRg st="4" end="4"/>
                                            </p:txEl>
                                          </p:spTgt>
                                        </p:tgtEl>
                                      </p:cBhvr>
                                    </p:animEffect>
                                  </p:childTnLst>
                                </p:cTn>
                              </p:par>
                              <p:par>
                                <p:cTn id="64" presetID="22" presetClass="entr" presetSubtype="4" fill="hold" nodeType="withEffect">
                                  <p:stCondLst>
                                    <p:cond delay="0"/>
                                  </p:stCondLst>
                                  <p:childTnLst>
                                    <p:set>
                                      <p:cBhvr>
                                        <p:cTn id="65" dur="1" fill="hold">
                                          <p:stCondLst>
                                            <p:cond delay="0"/>
                                          </p:stCondLst>
                                        </p:cTn>
                                        <p:tgtEl>
                                          <p:spTgt spid="4">
                                            <p:txEl>
                                              <p:pRg st="5" end="5"/>
                                            </p:txEl>
                                          </p:spTgt>
                                        </p:tgtEl>
                                        <p:attrNameLst>
                                          <p:attrName>style.visibility</p:attrName>
                                        </p:attrNameLst>
                                      </p:cBhvr>
                                      <p:to>
                                        <p:strVal val="visible"/>
                                      </p:to>
                                    </p:set>
                                    <p:animEffect transition="in" filter="wipe(down)">
                                      <p:cBhvr>
                                        <p:cTn id="66" dur="500"/>
                                        <p:tgtEl>
                                          <p:spTgt spid="4">
                                            <p:txEl>
                                              <p:pRg st="5" end="5"/>
                                            </p:txEl>
                                          </p:spTgt>
                                        </p:tgtEl>
                                      </p:cBhvr>
                                    </p:animEffect>
                                  </p:childTnLst>
                                </p:cTn>
                              </p:par>
                              <p:par>
                                <p:cTn id="67" presetID="22" presetClass="entr" presetSubtype="4" fill="hold" nodeType="with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Effect transition="in" filter="wipe(down)">
                                      <p:cBhvr>
                                        <p:cTn id="69" dur="500"/>
                                        <p:tgtEl>
                                          <p:spTgt spid="4">
                                            <p:txEl>
                                              <p:pRg st="6" end="6"/>
                                            </p:txEl>
                                          </p:spTgt>
                                        </p:tgtEl>
                                      </p:cBhvr>
                                    </p:animEffect>
                                  </p:childTnLst>
                                </p:cTn>
                              </p:par>
                              <p:par>
                                <p:cTn id="70" presetID="22" presetClass="entr" presetSubtype="4" fill="hold" nodeType="with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wipe(down)">
                                      <p:cBhvr>
                                        <p:cTn id="72" dur="500"/>
                                        <p:tgtEl>
                                          <p:spTgt spid="4">
                                            <p:txEl>
                                              <p:pRg st="7" end="7"/>
                                            </p:txEl>
                                          </p:spTgt>
                                        </p:tgtEl>
                                      </p:cBhvr>
                                    </p:animEffect>
                                  </p:childTnLst>
                                </p:cTn>
                              </p:par>
                              <p:par>
                                <p:cTn id="73" presetID="22" presetClass="entr" presetSubtype="4" fill="hold" nodeType="with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animEffect transition="in" filter="wipe(down)">
                                      <p:cBhvr>
                                        <p:cTn id="75" dur="500"/>
                                        <p:tgtEl>
                                          <p:spTgt spid="4">
                                            <p:txEl>
                                              <p:pRg st="8" end="8"/>
                                            </p:txEl>
                                          </p:spTgt>
                                        </p:tgtEl>
                                      </p:cBhvr>
                                    </p:animEffect>
                                  </p:childTnLst>
                                </p:cTn>
                              </p:par>
                              <p:par>
                                <p:cTn id="76" presetID="22" presetClass="entr" presetSubtype="4" fill="hold" nodeType="withEffect">
                                  <p:stCondLst>
                                    <p:cond delay="0"/>
                                  </p:stCondLst>
                                  <p:childTnLst>
                                    <p:set>
                                      <p:cBhvr>
                                        <p:cTn id="77" dur="1" fill="hold">
                                          <p:stCondLst>
                                            <p:cond delay="0"/>
                                          </p:stCondLst>
                                        </p:cTn>
                                        <p:tgtEl>
                                          <p:spTgt spid="4">
                                            <p:txEl>
                                              <p:pRg st="9" end="9"/>
                                            </p:txEl>
                                          </p:spTgt>
                                        </p:tgtEl>
                                        <p:attrNameLst>
                                          <p:attrName>style.visibility</p:attrName>
                                        </p:attrNameLst>
                                      </p:cBhvr>
                                      <p:to>
                                        <p:strVal val="visible"/>
                                      </p:to>
                                    </p:set>
                                    <p:animEffect transition="in" filter="wipe(down)">
                                      <p:cBhvr>
                                        <p:cTn id="78" dur="500"/>
                                        <p:tgtEl>
                                          <p:spTgt spid="4">
                                            <p:txEl>
                                              <p:pRg st="9" end="9"/>
                                            </p:txEl>
                                          </p:spTgt>
                                        </p:tgtEl>
                                      </p:cBhvr>
                                    </p:animEffect>
                                  </p:childTnLst>
                                </p:cTn>
                              </p:par>
                              <p:par>
                                <p:cTn id="79" presetID="22" presetClass="entr" presetSubtype="4" fill="hold" nodeType="withEffect">
                                  <p:stCondLst>
                                    <p:cond delay="0"/>
                                  </p:stCondLst>
                                  <p:childTnLst>
                                    <p:set>
                                      <p:cBhvr>
                                        <p:cTn id="80" dur="1" fill="hold">
                                          <p:stCondLst>
                                            <p:cond delay="0"/>
                                          </p:stCondLst>
                                        </p:cTn>
                                        <p:tgtEl>
                                          <p:spTgt spid="4">
                                            <p:txEl>
                                              <p:pRg st="10" end="10"/>
                                            </p:txEl>
                                          </p:spTgt>
                                        </p:tgtEl>
                                        <p:attrNameLst>
                                          <p:attrName>style.visibility</p:attrName>
                                        </p:attrNameLst>
                                      </p:cBhvr>
                                      <p:to>
                                        <p:strVal val="visible"/>
                                      </p:to>
                                    </p:set>
                                    <p:animEffect transition="in" filter="wipe(down)">
                                      <p:cBhvr>
                                        <p:cTn id="81" dur="500"/>
                                        <p:tgtEl>
                                          <p:spTgt spid="4">
                                            <p:txEl>
                                              <p:pRg st="10" end="10"/>
                                            </p:txEl>
                                          </p:spTgt>
                                        </p:tgtEl>
                                      </p:cBhvr>
                                    </p:animEffect>
                                  </p:childTnLst>
                                </p:cTn>
                              </p:par>
                              <p:par>
                                <p:cTn id="82" presetID="22" presetClass="entr" presetSubtype="4" fill="hold" nodeType="with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Effect transition="in" filter="wipe(down)">
                                      <p:cBhvr>
                                        <p:cTn id="84" dur="500"/>
                                        <p:tgtEl>
                                          <p:spTgt spid="4">
                                            <p:txEl>
                                              <p:pRg st="11" end="11"/>
                                            </p:txEl>
                                          </p:spTgt>
                                        </p:tgtEl>
                                      </p:cBhvr>
                                    </p:animEffect>
                                  </p:childTnLst>
                                </p:cTn>
                              </p:par>
                              <p:par>
                                <p:cTn id="85" presetID="22" presetClass="entr" presetSubtype="4" fill="hold" nodeType="withEffect">
                                  <p:stCondLst>
                                    <p:cond delay="0"/>
                                  </p:stCondLst>
                                  <p:childTnLst>
                                    <p:set>
                                      <p:cBhvr>
                                        <p:cTn id="86" dur="1" fill="hold">
                                          <p:stCondLst>
                                            <p:cond delay="0"/>
                                          </p:stCondLst>
                                        </p:cTn>
                                        <p:tgtEl>
                                          <p:spTgt spid="4">
                                            <p:txEl>
                                              <p:pRg st="12" end="12"/>
                                            </p:txEl>
                                          </p:spTgt>
                                        </p:tgtEl>
                                        <p:attrNameLst>
                                          <p:attrName>style.visibility</p:attrName>
                                        </p:attrNameLst>
                                      </p:cBhvr>
                                      <p:to>
                                        <p:strVal val="visible"/>
                                      </p:to>
                                    </p:set>
                                    <p:animEffect transition="in" filter="wipe(down)">
                                      <p:cBhvr>
                                        <p:cTn id="8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a:solidFill>
            <a:srgbClr val="FFFF00"/>
          </a:solidFill>
        </p:spPr>
        <p:txBody>
          <a:bodyPr>
            <a:normAutofit/>
          </a:bodyPr>
          <a:lstStyle/>
          <a:p>
            <a:r>
              <a:rPr lang="de-DE" sz="2800" dirty="0" smtClean="0">
                <a:solidFill>
                  <a:srgbClr val="0000FF"/>
                </a:solidFill>
                <a:latin typeface="Forte" pitchFamily="66" charset="0"/>
              </a:rPr>
              <a:t>Jugendliche lernen </a:t>
            </a:r>
            <a:r>
              <a:rPr lang="de-DE" sz="2800" dirty="0" err="1" smtClean="0">
                <a:solidFill>
                  <a:srgbClr val="0000FF"/>
                </a:solidFill>
                <a:latin typeface="Forte" pitchFamily="66" charset="0"/>
              </a:rPr>
              <a:t>DaZ</a:t>
            </a:r>
            <a:endParaRPr lang="de-DE" sz="2800" dirty="0">
              <a:solidFill>
                <a:srgbClr val="0000FF"/>
              </a:solidFill>
              <a:latin typeface="Forte" pitchFamily="66" charset="0"/>
            </a:endParaRPr>
          </a:p>
        </p:txBody>
      </p:sp>
      <p:sp>
        <p:nvSpPr>
          <p:cNvPr id="3" name="Inhaltsplatzhalter 2"/>
          <p:cNvSpPr>
            <a:spLocks noGrp="1"/>
          </p:cNvSpPr>
          <p:nvPr>
            <p:ph idx="1"/>
          </p:nvPr>
        </p:nvSpPr>
        <p:spPr>
          <a:xfrm>
            <a:off x="457200" y="1124744"/>
            <a:ext cx="8229600" cy="5256584"/>
          </a:xfrm>
          <a:solidFill>
            <a:schemeClr val="bg1">
              <a:lumMod val="85000"/>
            </a:schemeClr>
          </a:solidFill>
        </p:spPr>
        <p:txBody>
          <a:bodyPr>
            <a:normAutofit lnSpcReduction="10000"/>
          </a:bodyPr>
          <a:lstStyle/>
          <a:p>
            <a:r>
              <a:rPr lang="de-DE" sz="2400" dirty="0" smtClean="0">
                <a:solidFill>
                  <a:schemeClr val="tx2">
                    <a:lumMod val="75000"/>
                  </a:schemeClr>
                </a:solidFill>
              </a:rPr>
              <a:t>Anfang mit </a:t>
            </a:r>
            <a:r>
              <a:rPr lang="de-DE" sz="2400" dirty="0" err="1" smtClean="0">
                <a:solidFill>
                  <a:schemeClr val="tx2">
                    <a:lumMod val="75000"/>
                  </a:schemeClr>
                </a:solidFill>
              </a:rPr>
              <a:t>Chunks</a:t>
            </a:r>
            <a:r>
              <a:rPr lang="de-DE" sz="2400" dirty="0" smtClean="0">
                <a:solidFill>
                  <a:schemeClr val="tx2">
                    <a:lumMod val="75000"/>
                  </a:schemeClr>
                </a:solidFill>
              </a:rPr>
              <a:t>, Einzelwörtern, unflektierten Wortgruppen</a:t>
            </a:r>
          </a:p>
          <a:p>
            <a:r>
              <a:rPr lang="de-DE" sz="2400" dirty="0" smtClean="0">
                <a:solidFill>
                  <a:schemeClr val="tx2">
                    <a:lumMod val="75000"/>
                  </a:schemeClr>
                </a:solidFill>
              </a:rPr>
              <a:t>Übergeneralisierung von Einzelwörtern (</a:t>
            </a:r>
            <a:r>
              <a:rPr lang="de-DE" sz="2400" i="1" dirty="0" smtClean="0">
                <a:solidFill>
                  <a:schemeClr val="tx2">
                    <a:lumMod val="75000"/>
                  </a:schemeClr>
                </a:solidFill>
              </a:rPr>
              <a:t>werfen, </a:t>
            </a:r>
            <a:r>
              <a:rPr lang="de-DE" sz="2400" i="1" dirty="0" smtClean="0">
                <a:solidFill>
                  <a:schemeClr val="tx2">
                    <a:lumMod val="75000"/>
                  </a:schemeClr>
                </a:solidFill>
              </a:rPr>
              <a:t>kaputt, bei</a:t>
            </a:r>
            <a:r>
              <a:rPr lang="de-DE" sz="2400" dirty="0" smtClean="0">
                <a:solidFill>
                  <a:schemeClr val="tx2">
                    <a:lumMod val="75000"/>
                  </a:schemeClr>
                </a:solidFill>
              </a:rPr>
              <a:t>)</a:t>
            </a:r>
            <a:endParaRPr lang="de-DE" sz="2400" dirty="0" smtClean="0">
              <a:solidFill>
                <a:schemeClr val="tx2">
                  <a:lumMod val="75000"/>
                </a:schemeClr>
              </a:solidFill>
            </a:endParaRPr>
          </a:p>
          <a:p>
            <a:r>
              <a:rPr lang="de-DE" sz="2400" dirty="0" smtClean="0">
                <a:solidFill>
                  <a:schemeClr val="tx2">
                    <a:lumMod val="75000"/>
                  </a:schemeClr>
                </a:solidFill>
              </a:rPr>
              <a:t>Ersatzwörter (</a:t>
            </a:r>
            <a:r>
              <a:rPr lang="de-DE" sz="2400" i="1" dirty="0" smtClean="0">
                <a:solidFill>
                  <a:schemeClr val="tx2">
                    <a:lumMod val="75000"/>
                  </a:schemeClr>
                </a:solidFill>
              </a:rPr>
              <a:t>mache, kaputt, Ding</a:t>
            </a:r>
            <a:r>
              <a:rPr lang="de-DE" sz="2400" dirty="0" smtClean="0">
                <a:solidFill>
                  <a:schemeClr val="tx2">
                    <a:lumMod val="75000"/>
                  </a:schemeClr>
                </a:solidFill>
              </a:rPr>
              <a:t>) &amp; Zeigewörter (</a:t>
            </a:r>
            <a:r>
              <a:rPr lang="de-DE" sz="2400" i="1" dirty="0" smtClean="0">
                <a:solidFill>
                  <a:schemeClr val="tx2">
                    <a:lumMod val="75000"/>
                  </a:schemeClr>
                </a:solidFill>
              </a:rPr>
              <a:t>da, so</a:t>
            </a:r>
            <a:r>
              <a:rPr lang="de-DE" sz="2400" dirty="0" smtClean="0">
                <a:solidFill>
                  <a:schemeClr val="tx2">
                    <a:lumMod val="75000"/>
                  </a:schemeClr>
                </a:solidFill>
              </a:rPr>
              <a:t>)</a:t>
            </a:r>
          </a:p>
          <a:p>
            <a:r>
              <a:rPr lang="de-DE" sz="2400" dirty="0" smtClean="0">
                <a:solidFill>
                  <a:schemeClr val="tx2">
                    <a:lumMod val="75000"/>
                  </a:schemeClr>
                </a:solidFill>
              </a:rPr>
              <a:t>Artikelgebrauch (nicht korrekte Deklination)</a:t>
            </a:r>
          </a:p>
          <a:p>
            <a:r>
              <a:rPr lang="de-DE" sz="2400" dirty="0" smtClean="0">
                <a:solidFill>
                  <a:schemeClr val="tx2">
                    <a:lumMod val="75000"/>
                  </a:schemeClr>
                </a:solidFill>
              </a:rPr>
              <a:t>Lokaladverbien (</a:t>
            </a:r>
            <a:r>
              <a:rPr lang="de-DE" sz="2400" i="1" dirty="0" smtClean="0">
                <a:solidFill>
                  <a:schemeClr val="tx2">
                    <a:lumMod val="75000"/>
                  </a:schemeClr>
                </a:solidFill>
              </a:rPr>
              <a:t>auf, über, neben, zwischen</a:t>
            </a:r>
            <a:r>
              <a:rPr lang="de-DE" sz="2400" dirty="0" smtClean="0">
                <a:solidFill>
                  <a:schemeClr val="tx2">
                    <a:lumMod val="75000"/>
                  </a:schemeClr>
                </a:solidFill>
              </a:rPr>
              <a:t>)</a:t>
            </a:r>
            <a:endParaRPr lang="de-DE" sz="2400" dirty="0" smtClean="0">
              <a:solidFill>
                <a:schemeClr val="tx2">
                  <a:lumMod val="75000"/>
                </a:schemeClr>
              </a:solidFill>
            </a:endParaRPr>
          </a:p>
          <a:p>
            <a:r>
              <a:rPr lang="de-DE" sz="2400" dirty="0" smtClean="0">
                <a:solidFill>
                  <a:schemeClr val="tx2">
                    <a:lumMod val="75000"/>
                  </a:schemeClr>
                </a:solidFill>
              </a:rPr>
              <a:t>Pronomen (nicht korrekte Deklination)</a:t>
            </a:r>
          </a:p>
          <a:p>
            <a:r>
              <a:rPr lang="de-DE" sz="2400" dirty="0" smtClean="0">
                <a:solidFill>
                  <a:schemeClr val="tx2">
                    <a:lumMod val="75000"/>
                  </a:schemeClr>
                </a:solidFill>
              </a:rPr>
              <a:t>Konjugation Präsens, dann Perfekt</a:t>
            </a:r>
          </a:p>
          <a:p>
            <a:r>
              <a:rPr lang="de-DE" sz="2400" dirty="0" smtClean="0">
                <a:solidFill>
                  <a:schemeClr val="tx2">
                    <a:lumMod val="75000"/>
                  </a:schemeClr>
                </a:solidFill>
              </a:rPr>
              <a:t>Verbstellung vor allem mehrteiliger Verben erst spät: </a:t>
            </a:r>
            <a:br>
              <a:rPr lang="de-DE" sz="2400" dirty="0" smtClean="0">
                <a:solidFill>
                  <a:schemeClr val="tx2">
                    <a:lumMod val="75000"/>
                  </a:schemeClr>
                </a:solidFill>
              </a:rPr>
            </a:br>
            <a:r>
              <a:rPr lang="de-DE" sz="2400" i="1" dirty="0" smtClean="0">
                <a:solidFill>
                  <a:schemeClr val="tx2">
                    <a:lumMod val="75000"/>
                  </a:schemeClr>
                </a:solidFill>
              </a:rPr>
              <a:t>Der liebe </a:t>
            </a:r>
            <a:r>
              <a:rPr lang="de-DE" sz="2400" i="1" dirty="0">
                <a:solidFill>
                  <a:schemeClr val="tx2">
                    <a:lumMod val="75000"/>
                  </a:schemeClr>
                </a:solidFill>
              </a:rPr>
              <a:t>G</a:t>
            </a:r>
            <a:r>
              <a:rPr lang="de-DE" sz="2400" i="1" dirty="0" smtClean="0">
                <a:solidFill>
                  <a:schemeClr val="tx2">
                    <a:lumMod val="75000"/>
                  </a:schemeClr>
                </a:solidFill>
              </a:rPr>
              <a:t>ott seine Miene veranlassen mögen scheinen.</a:t>
            </a:r>
          </a:p>
          <a:p>
            <a:r>
              <a:rPr lang="de-DE" sz="2400" dirty="0" smtClean="0">
                <a:solidFill>
                  <a:schemeClr val="tx2">
                    <a:lumMod val="75000"/>
                  </a:schemeClr>
                </a:solidFill>
              </a:rPr>
              <a:t>Passiv erst spät</a:t>
            </a:r>
          </a:p>
          <a:p>
            <a:r>
              <a:rPr lang="de-DE" sz="2400" dirty="0" smtClean="0">
                <a:solidFill>
                  <a:schemeClr val="tx2">
                    <a:lumMod val="75000"/>
                  </a:schemeClr>
                </a:solidFill>
              </a:rPr>
              <a:t>Deklination wird im natürlichen Spracherwerb für </a:t>
            </a:r>
            <a:r>
              <a:rPr lang="de-DE" sz="2400" dirty="0" err="1" smtClean="0">
                <a:solidFill>
                  <a:schemeClr val="tx2">
                    <a:lumMod val="75000"/>
                  </a:schemeClr>
                </a:solidFill>
              </a:rPr>
              <a:t>unlernbar</a:t>
            </a:r>
            <a:r>
              <a:rPr lang="de-DE" sz="2400" dirty="0" smtClean="0">
                <a:solidFill>
                  <a:schemeClr val="tx2">
                    <a:lumMod val="75000"/>
                  </a:schemeClr>
                </a:solidFill>
              </a:rPr>
              <a:t> gehalten </a:t>
            </a:r>
            <a:r>
              <a:rPr lang="de-DE" sz="2400" dirty="0" smtClean="0">
                <a:solidFill>
                  <a:schemeClr val="tx2">
                    <a:lumMod val="75000"/>
                  </a:schemeClr>
                </a:solidFill>
                <a:sym typeface="Wingdings" pitchFamily="2" charset="2"/>
              </a:rPr>
              <a:t> braucht strukturierenden Unterricht</a:t>
            </a:r>
            <a:br>
              <a:rPr lang="de-DE" sz="2400" dirty="0" smtClean="0">
                <a:solidFill>
                  <a:schemeClr val="tx2">
                    <a:lumMod val="75000"/>
                  </a:schemeClr>
                </a:solidFill>
                <a:sym typeface="Wingdings" pitchFamily="2" charset="2"/>
              </a:rPr>
            </a:br>
            <a:r>
              <a:rPr lang="de-DE" sz="2400" dirty="0" smtClean="0">
                <a:solidFill>
                  <a:schemeClr val="tx2">
                    <a:lumMod val="75000"/>
                  </a:schemeClr>
                </a:solidFill>
                <a:sym typeface="Wingdings" pitchFamily="2" charset="2"/>
              </a:rPr>
              <a:t>(„immer hab Probleme mit die Artikel…“)</a:t>
            </a:r>
            <a:endParaRPr lang="de-DE" sz="2400" dirty="0" smtClean="0">
              <a:solidFill>
                <a:schemeClr val="tx2">
                  <a:lumMod val="75000"/>
                </a:schemeClr>
              </a:solidFill>
            </a:endParaRPr>
          </a:p>
          <a:p>
            <a:endParaRPr lang="de-DE" sz="2400" i="1" dirty="0">
              <a:solidFill>
                <a:schemeClr val="tx2">
                  <a:lumMod val="75000"/>
                </a:schemeClr>
              </a:solidFill>
            </a:endParaRPr>
          </a:p>
        </p:txBody>
      </p:sp>
      <p:sp>
        <p:nvSpPr>
          <p:cNvPr id="4" name="Fußzeilenplatzhalter 3"/>
          <p:cNvSpPr>
            <a:spLocks noGrp="1"/>
          </p:cNvSpPr>
          <p:nvPr>
            <p:ph type="ftr" sz="quarter" idx="11"/>
          </p:nvPr>
        </p:nvSpPr>
        <p:spPr/>
        <p:txBody>
          <a:bodyPr/>
          <a:lstStyle/>
          <a:p>
            <a:r>
              <a:rPr lang="de-DE" smtClean="0"/>
              <a:t>Ingelore Oomen-Welke              Pädagogische Hochschule Freiburg</a:t>
            </a:r>
            <a:endParaRPr lang="de-DE"/>
          </a:p>
        </p:txBody>
      </p:sp>
      <p:sp>
        <p:nvSpPr>
          <p:cNvPr id="5" name="Foliennummernplatzhalter 4"/>
          <p:cNvSpPr>
            <a:spLocks noGrp="1"/>
          </p:cNvSpPr>
          <p:nvPr>
            <p:ph type="sldNum" sz="quarter" idx="12"/>
          </p:nvPr>
        </p:nvSpPr>
        <p:spPr/>
        <p:txBody>
          <a:bodyPr/>
          <a:lstStyle/>
          <a:p>
            <a:fld id="{6E858452-B409-42AB-8E66-28DDF9EBF401}" type="slidenum">
              <a:rPr lang="de-DE" smtClean="0"/>
              <a:t>11</a:t>
            </a:fld>
            <a:endParaRPr lang="de-DE"/>
          </a:p>
        </p:txBody>
      </p:sp>
    </p:spTree>
    <p:extLst>
      <p:ext uri="{BB962C8B-B14F-4D97-AF65-F5344CB8AC3E}">
        <p14:creationId xmlns:p14="http://schemas.microsoft.com/office/powerpoint/2010/main" val="1176748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43000"/>
          </a:xfrm>
          <a:solidFill>
            <a:srgbClr val="FFFF00"/>
          </a:solidFill>
        </p:spPr>
        <p:txBody>
          <a:bodyPr>
            <a:normAutofit/>
          </a:bodyPr>
          <a:lstStyle/>
          <a:p>
            <a:r>
              <a:rPr lang="de-DE" sz="3200" dirty="0" err="1" smtClean="0">
                <a:solidFill>
                  <a:srgbClr val="0000FF"/>
                </a:solidFill>
                <a:latin typeface="Forte" pitchFamily="66" charset="0"/>
              </a:rPr>
              <a:t>DaZ</a:t>
            </a:r>
            <a:r>
              <a:rPr lang="de-DE" sz="3200" dirty="0" smtClean="0">
                <a:solidFill>
                  <a:srgbClr val="0000FF"/>
                </a:solidFill>
                <a:latin typeface="Forte" pitchFamily="66" charset="0"/>
              </a:rPr>
              <a:t> von Jugendlichen und Erwachsenen – Stufenfolgen in der Grammatik</a:t>
            </a:r>
            <a:endParaRPr lang="de-DE" sz="3200" dirty="0">
              <a:solidFill>
                <a:srgbClr val="0070C0"/>
              </a:solidFill>
              <a:latin typeface="Comic Sans MS" pitchFamily="66" charset="0"/>
            </a:endParaRPr>
          </a:p>
        </p:txBody>
      </p:sp>
      <p:sp>
        <p:nvSpPr>
          <p:cNvPr id="3" name="Inhaltsplatzhalter 2"/>
          <p:cNvSpPr>
            <a:spLocks noGrp="1"/>
          </p:cNvSpPr>
          <p:nvPr>
            <p:ph sz="half" idx="1"/>
          </p:nvPr>
        </p:nvSpPr>
        <p:spPr>
          <a:xfrm>
            <a:off x="457200" y="1412776"/>
            <a:ext cx="4038600" cy="5544616"/>
          </a:xfrm>
        </p:spPr>
        <p:txBody>
          <a:bodyPr>
            <a:normAutofit lnSpcReduction="10000"/>
          </a:bodyPr>
          <a:lstStyle/>
          <a:p>
            <a:pPr marL="0" indent="0">
              <a:buNone/>
            </a:pPr>
            <a:r>
              <a:rPr lang="de-DE" sz="2400" dirty="0" smtClean="0"/>
              <a:t>0     </a:t>
            </a:r>
            <a:r>
              <a:rPr lang="de-DE" sz="2400" dirty="0" smtClean="0">
                <a:solidFill>
                  <a:schemeClr val="tx2">
                    <a:lumMod val="75000"/>
                  </a:schemeClr>
                </a:solidFill>
              </a:rPr>
              <a:t>Bruchstücke ohne </a:t>
            </a:r>
            <a:r>
              <a:rPr lang="de-DE" sz="2400" dirty="0">
                <a:solidFill>
                  <a:schemeClr val="tx2">
                    <a:lumMod val="75000"/>
                  </a:schemeClr>
                </a:solidFill>
              </a:rPr>
              <a:t> </a:t>
            </a:r>
            <a:r>
              <a:rPr lang="de-DE" sz="2400" dirty="0" smtClean="0">
                <a:solidFill>
                  <a:schemeClr val="tx2">
                    <a:lumMod val="75000"/>
                  </a:schemeClr>
                </a:solidFill>
              </a:rPr>
              <a:t>    </a:t>
            </a:r>
            <a:br>
              <a:rPr lang="de-DE" sz="2400" dirty="0" smtClean="0">
                <a:solidFill>
                  <a:schemeClr val="tx2">
                    <a:lumMod val="75000"/>
                  </a:schemeClr>
                </a:solidFill>
              </a:rPr>
            </a:br>
            <a:r>
              <a:rPr lang="de-DE" sz="2400" dirty="0" smtClean="0">
                <a:solidFill>
                  <a:schemeClr val="tx2">
                    <a:lumMod val="75000"/>
                  </a:schemeClr>
                </a:solidFill>
              </a:rPr>
              <a:t>       Personalverb</a:t>
            </a:r>
          </a:p>
          <a:p>
            <a:pPr marL="457200" indent="-457200">
              <a:buAutoNum type="arabicPlain"/>
            </a:pPr>
            <a:r>
              <a:rPr lang="de-DE" sz="2400" dirty="0" smtClean="0">
                <a:solidFill>
                  <a:schemeClr val="accent1">
                    <a:lumMod val="75000"/>
                  </a:schemeClr>
                </a:solidFill>
              </a:rPr>
              <a:t>Personalverb in einfachen Äußerungen</a:t>
            </a:r>
          </a:p>
          <a:p>
            <a:pPr marL="457200" indent="-457200">
              <a:buAutoNum type="arabicPlain"/>
            </a:pPr>
            <a:r>
              <a:rPr lang="de-DE" sz="2400" dirty="0" smtClean="0">
                <a:solidFill>
                  <a:schemeClr val="tx2">
                    <a:lumMod val="60000"/>
                    <a:lumOff val="40000"/>
                  </a:schemeClr>
                </a:solidFill>
              </a:rPr>
              <a:t>Verbklammer </a:t>
            </a:r>
          </a:p>
          <a:p>
            <a:pPr marL="457200" indent="-457200">
              <a:buAutoNum type="arabicPlain"/>
            </a:pPr>
            <a:r>
              <a:rPr lang="de-DE" sz="2400" dirty="0" smtClean="0">
                <a:solidFill>
                  <a:srgbClr val="0033CC"/>
                </a:solidFill>
              </a:rPr>
              <a:t>Umstellung von Subjekt und Verb </a:t>
            </a:r>
          </a:p>
          <a:p>
            <a:pPr marL="457200" indent="-457200">
              <a:buAutoNum type="arabicPlain"/>
            </a:pPr>
            <a:r>
              <a:rPr lang="de-DE" sz="2400" dirty="0" smtClean="0">
                <a:solidFill>
                  <a:schemeClr val="accent3">
                    <a:lumMod val="50000"/>
                  </a:schemeClr>
                </a:solidFill>
              </a:rPr>
              <a:t>Nebensätze mit Personalverb am Ende</a:t>
            </a:r>
          </a:p>
          <a:p>
            <a:pPr marL="457200" indent="-457200">
              <a:buAutoNum type="arabicPlain"/>
            </a:pPr>
            <a:r>
              <a:rPr lang="de-DE" sz="2400" dirty="0" smtClean="0">
                <a:solidFill>
                  <a:schemeClr val="accent5">
                    <a:lumMod val="75000"/>
                  </a:schemeClr>
                </a:solidFill>
              </a:rPr>
              <a:t>Einfügen eines Nebensatzes</a:t>
            </a:r>
          </a:p>
          <a:p>
            <a:pPr marL="457200" indent="-457200">
              <a:buAutoNum type="arabicPlain"/>
            </a:pPr>
            <a:r>
              <a:rPr lang="de-DE" sz="2400" dirty="0" smtClean="0">
                <a:solidFill>
                  <a:srgbClr val="0033CC"/>
                </a:solidFill>
              </a:rPr>
              <a:t>Einfügen eines erweiterten Attributs</a:t>
            </a:r>
            <a:endParaRPr lang="de-DE" sz="2400" dirty="0">
              <a:solidFill>
                <a:srgbClr val="0033CC"/>
              </a:solidFill>
            </a:endParaRPr>
          </a:p>
        </p:txBody>
      </p:sp>
      <p:sp>
        <p:nvSpPr>
          <p:cNvPr id="4" name="Inhaltsplatzhalter 3"/>
          <p:cNvSpPr>
            <a:spLocks noGrp="1"/>
          </p:cNvSpPr>
          <p:nvPr>
            <p:ph sz="half" idx="2"/>
          </p:nvPr>
        </p:nvSpPr>
        <p:spPr>
          <a:xfrm>
            <a:off x="4648200" y="1412776"/>
            <a:ext cx="4038600" cy="5616624"/>
          </a:xfrm>
        </p:spPr>
        <p:txBody>
          <a:bodyPr>
            <a:normAutofit lnSpcReduction="10000"/>
          </a:bodyPr>
          <a:lstStyle/>
          <a:p>
            <a:pPr marL="0" indent="0">
              <a:spcAft>
                <a:spcPts val="200"/>
              </a:spcAft>
              <a:buNone/>
            </a:pPr>
            <a:r>
              <a:rPr lang="de-DE" sz="2400" dirty="0">
                <a:solidFill>
                  <a:schemeClr val="tx2">
                    <a:lumMod val="75000"/>
                  </a:schemeClr>
                </a:solidFill>
              </a:rPr>
              <a:t>i</a:t>
            </a:r>
            <a:r>
              <a:rPr lang="de-DE" sz="2400" dirty="0" smtClean="0">
                <a:solidFill>
                  <a:schemeClr val="tx2">
                    <a:lumMod val="75000"/>
                  </a:schemeClr>
                </a:solidFill>
              </a:rPr>
              <a:t>mmer machen; nix Geld;</a:t>
            </a:r>
            <a:br>
              <a:rPr lang="de-DE" sz="2400" dirty="0" smtClean="0">
                <a:solidFill>
                  <a:schemeClr val="tx2">
                    <a:lumMod val="75000"/>
                  </a:schemeClr>
                </a:solidFill>
              </a:rPr>
            </a:br>
            <a:r>
              <a:rPr lang="de-DE" sz="2400" dirty="0" smtClean="0">
                <a:solidFill>
                  <a:schemeClr val="tx2">
                    <a:lumMod val="75000"/>
                  </a:schemeClr>
                </a:solidFill>
              </a:rPr>
              <a:t>so kaputt</a:t>
            </a:r>
            <a:endParaRPr lang="de-DE" sz="2400" dirty="0"/>
          </a:p>
          <a:p>
            <a:pPr marL="0" indent="0">
              <a:buNone/>
            </a:pPr>
            <a:r>
              <a:rPr lang="de-DE" sz="2400" dirty="0" smtClean="0">
                <a:solidFill>
                  <a:schemeClr val="accent1">
                    <a:lumMod val="75000"/>
                  </a:schemeClr>
                </a:solidFill>
              </a:rPr>
              <a:t>Ich hab auch eine</a:t>
            </a:r>
          </a:p>
          <a:p>
            <a:pPr marL="0" indent="0">
              <a:buNone/>
            </a:pPr>
            <a:r>
              <a:rPr lang="de-DE" sz="2400" dirty="0" smtClean="0">
                <a:solidFill>
                  <a:schemeClr val="accent1">
                    <a:lumMod val="75000"/>
                  </a:schemeClr>
                </a:solidFill>
              </a:rPr>
              <a:t/>
            </a:r>
            <a:br>
              <a:rPr lang="de-DE" sz="2400" dirty="0" smtClean="0">
                <a:solidFill>
                  <a:schemeClr val="accent1">
                    <a:lumMod val="75000"/>
                  </a:schemeClr>
                </a:solidFill>
              </a:rPr>
            </a:br>
            <a:r>
              <a:rPr lang="de-DE" sz="2400" dirty="0" smtClean="0">
                <a:solidFill>
                  <a:schemeClr val="tx2">
                    <a:lumMod val="60000"/>
                    <a:lumOff val="40000"/>
                  </a:schemeClr>
                </a:solidFill>
              </a:rPr>
              <a:t>Er </a:t>
            </a:r>
            <a:r>
              <a:rPr lang="de-DE" sz="2400" u="sng" dirty="0" smtClean="0">
                <a:solidFill>
                  <a:schemeClr val="tx2">
                    <a:lumMod val="60000"/>
                    <a:lumOff val="40000"/>
                  </a:schemeClr>
                </a:solidFill>
              </a:rPr>
              <a:t>hat</a:t>
            </a:r>
            <a:r>
              <a:rPr lang="de-DE" sz="2400" dirty="0" smtClean="0">
                <a:solidFill>
                  <a:schemeClr val="tx2">
                    <a:lumMod val="60000"/>
                    <a:lumOff val="40000"/>
                  </a:schemeClr>
                </a:solidFill>
              </a:rPr>
              <a:t> ihr das </a:t>
            </a:r>
            <a:r>
              <a:rPr lang="de-DE" sz="2400" u="sng" dirty="0" err="1" smtClean="0">
                <a:solidFill>
                  <a:schemeClr val="tx2">
                    <a:lumMod val="60000"/>
                    <a:lumOff val="40000"/>
                  </a:schemeClr>
                </a:solidFill>
              </a:rPr>
              <a:t>weggenehmt</a:t>
            </a:r>
            <a:endParaRPr lang="de-DE" sz="2400" u="sng" dirty="0" smtClean="0">
              <a:solidFill>
                <a:schemeClr val="tx2">
                  <a:lumMod val="60000"/>
                  <a:lumOff val="40000"/>
                </a:schemeClr>
              </a:solidFill>
            </a:endParaRPr>
          </a:p>
          <a:p>
            <a:pPr marL="0" indent="0">
              <a:buNone/>
            </a:pPr>
            <a:r>
              <a:rPr lang="de-DE" sz="2400" dirty="0" smtClean="0">
                <a:solidFill>
                  <a:srgbClr val="0033CC"/>
                </a:solidFill>
              </a:rPr>
              <a:t>Dann </a:t>
            </a:r>
            <a:r>
              <a:rPr lang="de-DE" sz="2400" u="sng" dirty="0" smtClean="0">
                <a:solidFill>
                  <a:srgbClr val="0033CC"/>
                </a:solidFill>
              </a:rPr>
              <a:t>weint</a:t>
            </a:r>
            <a:r>
              <a:rPr lang="de-DE" sz="2400" dirty="0" smtClean="0">
                <a:solidFill>
                  <a:srgbClr val="0033CC"/>
                </a:solidFill>
              </a:rPr>
              <a:t> </a:t>
            </a:r>
            <a:r>
              <a:rPr lang="de-DE" sz="2400" u="sng" dirty="0" smtClean="0">
                <a:solidFill>
                  <a:srgbClr val="0033CC"/>
                </a:solidFill>
              </a:rPr>
              <a:t>die</a:t>
            </a:r>
            <a:r>
              <a:rPr lang="de-DE" sz="2400" dirty="0" smtClean="0">
                <a:solidFill>
                  <a:srgbClr val="0033CC"/>
                </a:solidFill>
              </a:rPr>
              <a:t/>
            </a:r>
            <a:br>
              <a:rPr lang="de-DE" sz="2400" dirty="0" smtClean="0">
                <a:solidFill>
                  <a:srgbClr val="0033CC"/>
                </a:solidFill>
              </a:rPr>
            </a:br>
            <a:endParaRPr lang="de-DE" sz="2400" dirty="0" smtClean="0">
              <a:solidFill>
                <a:srgbClr val="0033CC"/>
              </a:solidFill>
            </a:endParaRPr>
          </a:p>
          <a:p>
            <a:pPr marL="0" indent="0">
              <a:spcAft>
                <a:spcPts val="200"/>
              </a:spcAft>
              <a:buNone/>
            </a:pPr>
            <a:r>
              <a:rPr lang="de-DE" sz="2400" dirty="0" smtClean="0">
                <a:solidFill>
                  <a:schemeClr val="accent3">
                    <a:lumMod val="50000"/>
                  </a:schemeClr>
                </a:solidFill>
              </a:rPr>
              <a:t>…, als sie den Stock </a:t>
            </a:r>
            <a:r>
              <a:rPr lang="de-DE" sz="2400" dirty="0" err="1" smtClean="0">
                <a:solidFill>
                  <a:schemeClr val="accent3">
                    <a:lumMod val="50000"/>
                  </a:schemeClr>
                </a:solidFill>
              </a:rPr>
              <a:t>genehmt</a:t>
            </a:r>
            <a:r>
              <a:rPr lang="de-DE" sz="2400" dirty="0" smtClean="0">
                <a:solidFill>
                  <a:schemeClr val="accent3">
                    <a:lumMod val="50000"/>
                  </a:schemeClr>
                </a:solidFill>
              </a:rPr>
              <a:t> </a:t>
            </a:r>
            <a:r>
              <a:rPr lang="de-DE" sz="2400" u="sng" dirty="0" smtClean="0">
                <a:solidFill>
                  <a:schemeClr val="accent3">
                    <a:lumMod val="50000"/>
                  </a:schemeClr>
                </a:solidFill>
              </a:rPr>
              <a:t>hat</a:t>
            </a:r>
            <a:r>
              <a:rPr lang="de-DE" sz="2400" dirty="0" smtClean="0">
                <a:solidFill>
                  <a:srgbClr val="00B0F0"/>
                </a:solidFill>
              </a:rPr>
              <a:t/>
            </a:r>
            <a:br>
              <a:rPr lang="de-DE" sz="2400" dirty="0" smtClean="0">
                <a:solidFill>
                  <a:srgbClr val="00B0F0"/>
                </a:solidFill>
              </a:rPr>
            </a:br>
            <a:r>
              <a:rPr lang="de-DE" sz="2400" dirty="0" smtClean="0">
                <a:solidFill>
                  <a:schemeClr val="accent5">
                    <a:lumMod val="75000"/>
                  </a:schemeClr>
                </a:solidFill>
              </a:rPr>
              <a:t>Sie hat den Stock, an dem der Junge zieht, gefunden</a:t>
            </a:r>
          </a:p>
          <a:p>
            <a:pPr marL="0" indent="0">
              <a:buNone/>
            </a:pPr>
            <a:r>
              <a:rPr lang="de-DE" sz="2400" dirty="0" smtClean="0">
                <a:solidFill>
                  <a:srgbClr val="0033CC"/>
                </a:solidFill>
              </a:rPr>
              <a:t>Sie hat den Stock </a:t>
            </a:r>
            <a:r>
              <a:rPr lang="de-DE" sz="2400" u="sng" dirty="0" smtClean="0">
                <a:solidFill>
                  <a:srgbClr val="0033CC"/>
                </a:solidFill>
              </a:rPr>
              <a:t>mit den Stacheln dran</a:t>
            </a:r>
            <a:r>
              <a:rPr lang="de-DE" sz="2400" dirty="0" smtClean="0">
                <a:solidFill>
                  <a:srgbClr val="0033CC"/>
                </a:solidFill>
              </a:rPr>
              <a:t> gefunden/</a:t>
            </a:r>
            <a:br>
              <a:rPr lang="de-DE" sz="2400" dirty="0" smtClean="0">
                <a:solidFill>
                  <a:srgbClr val="0033CC"/>
                </a:solidFill>
              </a:rPr>
            </a:br>
            <a:r>
              <a:rPr lang="de-DE" sz="2400" u="sng" dirty="0" smtClean="0">
                <a:solidFill>
                  <a:srgbClr val="0033CC"/>
                </a:solidFill>
              </a:rPr>
              <a:t>arg stacheligen</a:t>
            </a:r>
            <a:r>
              <a:rPr lang="de-DE" sz="2400" dirty="0" smtClean="0">
                <a:solidFill>
                  <a:srgbClr val="0033CC"/>
                </a:solidFill>
              </a:rPr>
              <a:t> Stock gefunden</a:t>
            </a:r>
            <a:endParaRPr lang="de-DE" sz="2400" dirty="0">
              <a:solidFill>
                <a:srgbClr val="0033CC"/>
              </a:solidFill>
            </a:endParaRPr>
          </a:p>
        </p:txBody>
      </p:sp>
      <p:sp>
        <p:nvSpPr>
          <p:cNvPr id="8" name="Fußzeilenplatzhalter 7"/>
          <p:cNvSpPr>
            <a:spLocks noGrp="1"/>
          </p:cNvSpPr>
          <p:nvPr>
            <p:ph type="ftr" sz="quarter" idx="11"/>
          </p:nvPr>
        </p:nvSpPr>
        <p:spPr/>
        <p:txBody>
          <a:bodyPr/>
          <a:lstStyle/>
          <a:p>
            <a:r>
              <a:rPr lang="de-DE" dirty="0" smtClean="0"/>
              <a:t>Ingelore Oomen-Welke              Pädagogische Hochschule Freiburg</a:t>
            </a:r>
            <a:endParaRPr lang="de-DE" dirty="0"/>
          </a:p>
        </p:txBody>
      </p:sp>
      <p:sp>
        <p:nvSpPr>
          <p:cNvPr id="9" name="Foliennummernplatzhalter 8"/>
          <p:cNvSpPr>
            <a:spLocks noGrp="1"/>
          </p:cNvSpPr>
          <p:nvPr>
            <p:ph type="sldNum" sz="quarter" idx="12"/>
          </p:nvPr>
        </p:nvSpPr>
        <p:spPr/>
        <p:txBody>
          <a:bodyPr/>
          <a:lstStyle/>
          <a:p>
            <a:fld id="{6E858452-B409-42AB-8E66-28DDF9EBF401}" type="slidenum">
              <a:rPr lang="de-DE" smtClean="0"/>
              <a:t>12</a:t>
            </a:fld>
            <a:endParaRPr lang="de-DE" dirty="0"/>
          </a:p>
        </p:txBody>
      </p:sp>
    </p:spTree>
    <p:extLst>
      <p:ext uri="{BB962C8B-B14F-4D97-AF65-F5344CB8AC3E}">
        <p14:creationId xmlns:p14="http://schemas.microsoft.com/office/powerpoint/2010/main" val="249611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wipe(down)">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down)">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wipe(down)">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wipe(down)">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wipe(down)">
                                      <p:cBhvr>
                                        <p:cTn id="62" dur="500"/>
                                        <p:tgtEl>
                                          <p:spTgt spid="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wipe(down)">
                                      <p:cBhvr>
                                        <p:cTn id="6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778098"/>
          </a:xfrm>
          <a:solidFill>
            <a:srgbClr val="FFFF00"/>
          </a:solidFill>
        </p:spPr>
        <p:txBody>
          <a:bodyPr>
            <a:normAutofit/>
          </a:bodyPr>
          <a:lstStyle/>
          <a:p>
            <a:r>
              <a:rPr lang="de-DE" sz="2800" dirty="0" smtClean="0">
                <a:solidFill>
                  <a:srgbClr val="0000FF"/>
                </a:solidFill>
                <a:latin typeface="Forte" pitchFamily="66" charset="0"/>
              </a:rPr>
              <a:t>Wortschatzaspekte:  Aus Texten Jugendlicher</a:t>
            </a:r>
            <a:endParaRPr lang="de-DE" sz="2800" dirty="0">
              <a:solidFill>
                <a:srgbClr val="0000FF"/>
              </a:solidFill>
              <a:latin typeface="Forte" pitchFamily="66" charset="0"/>
            </a:endParaRPr>
          </a:p>
        </p:txBody>
      </p:sp>
      <p:sp>
        <p:nvSpPr>
          <p:cNvPr id="3" name="Inhaltsplatzhalter 2"/>
          <p:cNvSpPr>
            <a:spLocks noGrp="1"/>
          </p:cNvSpPr>
          <p:nvPr>
            <p:ph idx="1"/>
          </p:nvPr>
        </p:nvSpPr>
        <p:spPr>
          <a:xfrm>
            <a:off x="457200" y="836712"/>
            <a:ext cx="8229600" cy="5256584"/>
          </a:xfrm>
        </p:spPr>
        <p:txBody>
          <a:bodyPr>
            <a:noAutofit/>
          </a:bodyPr>
          <a:lstStyle/>
          <a:p>
            <a:pPr marL="0" indent="0">
              <a:buNone/>
            </a:pPr>
            <a:r>
              <a:rPr lang="de-DE" sz="2200" dirty="0" smtClean="0"/>
              <a:t>Wie kann ich deine Schule Anmeldung bin?</a:t>
            </a:r>
          </a:p>
          <a:p>
            <a:pPr marL="0" indent="0">
              <a:buNone/>
            </a:pPr>
            <a:r>
              <a:rPr lang="de-DE" sz="2200" dirty="0" smtClean="0"/>
              <a:t>Je desto die Männer, desto je die Frauen.</a:t>
            </a:r>
          </a:p>
          <a:p>
            <a:pPr marL="0" indent="0">
              <a:buNone/>
            </a:pPr>
            <a:endParaRPr lang="de-DE" sz="600" dirty="0" smtClean="0"/>
          </a:p>
          <a:p>
            <a:pPr marL="0" indent="0">
              <a:buNone/>
            </a:pPr>
            <a:r>
              <a:rPr lang="de-DE" sz="2200" dirty="0" smtClean="0"/>
              <a:t>Ein Notarzt ist ein Arzt in Not.</a:t>
            </a:r>
          </a:p>
          <a:p>
            <a:pPr marL="0" indent="0">
              <a:buNone/>
            </a:pPr>
            <a:r>
              <a:rPr lang="de-DE" sz="2200" dirty="0" smtClean="0"/>
              <a:t>Frauenhäuser sind Häuser, wo die Frauen ganz ohne Männer leben muss. </a:t>
            </a:r>
          </a:p>
          <a:p>
            <a:pPr marL="0" indent="0">
              <a:buNone/>
            </a:pPr>
            <a:r>
              <a:rPr lang="de-DE" sz="2200" dirty="0" smtClean="0"/>
              <a:t>Am Mittwoch hatte ich von Essen Bauch weg.</a:t>
            </a:r>
          </a:p>
          <a:p>
            <a:pPr marL="0" indent="0">
              <a:buNone/>
            </a:pPr>
            <a:r>
              <a:rPr lang="de-DE" sz="2200" dirty="0" smtClean="0"/>
              <a:t>Wenn dieser Brief überwiegt, musst du mehr bezahlen.</a:t>
            </a:r>
          </a:p>
          <a:p>
            <a:pPr marL="0" indent="0">
              <a:buNone/>
            </a:pPr>
            <a:r>
              <a:rPr lang="de-DE" sz="2200" dirty="0" smtClean="0"/>
              <a:t>Die Entdecker fuhren von Western nach Ostern.</a:t>
            </a:r>
          </a:p>
          <a:p>
            <a:pPr marL="0" indent="0">
              <a:buNone/>
            </a:pPr>
            <a:r>
              <a:rPr lang="de-DE" sz="2200" dirty="0" smtClean="0"/>
              <a:t>Die Lehrerin lächelte, obwohl die Jungen sie zerstörten.</a:t>
            </a:r>
          </a:p>
          <a:p>
            <a:pPr marL="0" indent="0">
              <a:buNone/>
            </a:pPr>
            <a:r>
              <a:rPr lang="de-DE" sz="2200" dirty="0" smtClean="0"/>
              <a:t>Wir liefen in alle himmlische Richtungen.</a:t>
            </a:r>
          </a:p>
          <a:p>
            <a:pPr marL="0" indent="0">
              <a:buNone/>
            </a:pPr>
            <a:r>
              <a:rPr lang="de-DE" sz="2200" dirty="0" smtClean="0"/>
              <a:t>Es ist ein Problem, die Teilung zu wenigen und die Fehler zu </a:t>
            </a:r>
            <a:r>
              <a:rPr lang="de-DE" sz="2200" dirty="0" err="1" smtClean="0"/>
              <a:t>schnellern</a:t>
            </a:r>
            <a:r>
              <a:rPr lang="de-DE" sz="2200" dirty="0" smtClean="0"/>
              <a:t>.</a:t>
            </a:r>
          </a:p>
          <a:p>
            <a:pPr marL="0" indent="0">
              <a:buNone/>
            </a:pPr>
            <a:r>
              <a:rPr lang="de-DE" sz="2200" dirty="0" smtClean="0"/>
              <a:t>Die </a:t>
            </a:r>
            <a:r>
              <a:rPr lang="de-DE" sz="2200" dirty="0"/>
              <a:t>U</a:t>
            </a:r>
            <a:r>
              <a:rPr lang="de-DE" sz="2200" dirty="0" smtClean="0"/>
              <a:t>niklinik ist der größte Arbeitgeber mit 3000 Beschädigten.</a:t>
            </a:r>
          </a:p>
          <a:p>
            <a:pPr marL="0" indent="0">
              <a:buNone/>
            </a:pPr>
            <a:r>
              <a:rPr lang="de-DE" sz="2200" dirty="0" smtClean="0"/>
              <a:t>In Freiburg Wohnungssucht ist groß.</a:t>
            </a:r>
          </a:p>
          <a:p>
            <a:pPr marL="0" indent="0">
              <a:buNone/>
            </a:pPr>
            <a:r>
              <a:rPr lang="de-DE" sz="2200" dirty="0" smtClean="0"/>
              <a:t>Heidegger seine Bücher kann nicht verstanden, aber sehr berühmt.</a:t>
            </a:r>
          </a:p>
          <a:p>
            <a:pPr marL="0" indent="0">
              <a:buNone/>
            </a:pPr>
            <a:r>
              <a:rPr lang="de-DE" sz="2200" dirty="0" smtClean="0"/>
              <a:t>Papa hat von Nigeria in Deutschland einen Flugplatz bestellt.</a:t>
            </a:r>
          </a:p>
        </p:txBody>
      </p:sp>
      <p:sp>
        <p:nvSpPr>
          <p:cNvPr id="4" name="Fußzeilenplatzhalter 3"/>
          <p:cNvSpPr>
            <a:spLocks noGrp="1"/>
          </p:cNvSpPr>
          <p:nvPr>
            <p:ph type="ftr" sz="quarter" idx="11"/>
          </p:nvPr>
        </p:nvSpPr>
        <p:spPr/>
        <p:txBody>
          <a:bodyPr/>
          <a:lstStyle/>
          <a:p>
            <a:r>
              <a:rPr lang="de-DE" smtClean="0"/>
              <a:t>Ingelore Oomen-Welke              Pädagogische Hochschule Freiburg</a:t>
            </a:r>
            <a:endParaRPr lang="de-DE"/>
          </a:p>
        </p:txBody>
      </p:sp>
      <p:sp>
        <p:nvSpPr>
          <p:cNvPr id="5" name="Foliennummernplatzhalter 4"/>
          <p:cNvSpPr>
            <a:spLocks noGrp="1"/>
          </p:cNvSpPr>
          <p:nvPr>
            <p:ph type="sldNum" sz="quarter" idx="12"/>
          </p:nvPr>
        </p:nvSpPr>
        <p:spPr/>
        <p:txBody>
          <a:bodyPr/>
          <a:lstStyle/>
          <a:p>
            <a:fld id="{6E858452-B409-42AB-8E66-28DDF9EBF401}" type="slidenum">
              <a:rPr lang="de-DE" smtClean="0"/>
              <a:t>13</a:t>
            </a:fld>
            <a:endParaRPr lang="de-DE"/>
          </a:p>
        </p:txBody>
      </p:sp>
    </p:spTree>
    <p:extLst>
      <p:ext uri="{BB962C8B-B14F-4D97-AF65-F5344CB8AC3E}">
        <p14:creationId xmlns:p14="http://schemas.microsoft.com/office/powerpoint/2010/main" val="49750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down)">
                                      <p:cBhvr>
                                        <p:cTn id="35" dur="500"/>
                                        <p:tgtEl>
                                          <p:spTgt spid="3">
                                            <p:txEl>
                                              <p:pRg st="9" end="9"/>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down)">
                                      <p:cBhvr>
                                        <p:cTn id="46" dur="500"/>
                                        <p:tgtEl>
                                          <p:spTgt spid="3">
                                            <p:txEl>
                                              <p:pRg st="12" end="12"/>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wipe(down)">
                                      <p:cBhvr>
                                        <p:cTn id="49" dur="500"/>
                                        <p:tgtEl>
                                          <p:spTgt spid="3">
                                            <p:txEl>
                                              <p:pRg st="13" end="13"/>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wipe(down)">
                                      <p:cBhvr>
                                        <p:cTn id="5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a:solidFill>
            <a:srgbClr val="FFFF00"/>
          </a:solidFill>
        </p:spPr>
        <p:txBody>
          <a:bodyPr>
            <a:normAutofit/>
          </a:bodyPr>
          <a:lstStyle/>
          <a:p>
            <a:r>
              <a:rPr lang="de-DE" sz="2800" dirty="0" smtClean="0">
                <a:solidFill>
                  <a:srgbClr val="0000FF"/>
                </a:solidFill>
                <a:latin typeface="Forte" pitchFamily="66" charset="0"/>
                <a:sym typeface="Wingdings" pitchFamily="2" charset="2"/>
              </a:rPr>
              <a:t> Wortschatz: Probleme in Lautung und Wortbildung</a:t>
            </a:r>
            <a:endParaRPr lang="de-DE" sz="2800" dirty="0">
              <a:solidFill>
                <a:srgbClr val="0000FF"/>
              </a:solidFill>
              <a:latin typeface="Forte" pitchFamily="66" charset="0"/>
            </a:endParaRPr>
          </a:p>
        </p:txBody>
      </p:sp>
      <p:sp>
        <p:nvSpPr>
          <p:cNvPr id="3" name="Inhaltsplatzhalter 2"/>
          <p:cNvSpPr>
            <a:spLocks noGrp="1"/>
          </p:cNvSpPr>
          <p:nvPr>
            <p:ph idx="1"/>
          </p:nvPr>
        </p:nvSpPr>
        <p:spPr>
          <a:xfrm>
            <a:off x="457200" y="1196752"/>
            <a:ext cx="8229600" cy="5400600"/>
          </a:xfrm>
          <a:solidFill>
            <a:schemeClr val="accent1">
              <a:lumMod val="20000"/>
              <a:lumOff val="80000"/>
            </a:schemeClr>
          </a:solidFill>
        </p:spPr>
        <p:txBody>
          <a:bodyPr>
            <a:normAutofit fontScale="92500" lnSpcReduction="10000"/>
          </a:bodyPr>
          <a:lstStyle/>
          <a:p>
            <a:pPr marL="457200" indent="-457200">
              <a:buAutoNum type="arabicParenBoth"/>
            </a:pPr>
            <a:r>
              <a:rPr lang="de-DE" sz="2400" dirty="0" smtClean="0">
                <a:solidFill>
                  <a:schemeClr val="tx2">
                    <a:lumMod val="75000"/>
                  </a:schemeClr>
                </a:solidFill>
              </a:rPr>
              <a:t>Gleiche Vokale dominieren, so dass Konsonanten verwechselt werden: </a:t>
            </a:r>
            <a:br>
              <a:rPr lang="de-DE" sz="2400" dirty="0" smtClean="0">
                <a:solidFill>
                  <a:schemeClr val="tx2">
                    <a:lumMod val="75000"/>
                  </a:schemeClr>
                </a:solidFill>
              </a:rPr>
            </a:br>
            <a:r>
              <a:rPr lang="de-DE" sz="2300" i="1" dirty="0" smtClean="0">
                <a:solidFill>
                  <a:schemeClr val="tx2">
                    <a:lumMod val="75000"/>
                  </a:schemeClr>
                </a:solidFill>
              </a:rPr>
              <a:t>Brett – Blech, Eskimo-Lexikon, pflücken – Pfütze, Bürste-Brüste, </a:t>
            </a:r>
            <a:br>
              <a:rPr lang="de-DE" sz="2300" i="1" dirty="0" smtClean="0">
                <a:solidFill>
                  <a:schemeClr val="tx2">
                    <a:lumMod val="75000"/>
                  </a:schemeClr>
                </a:solidFill>
              </a:rPr>
            </a:br>
            <a:r>
              <a:rPr lang="de-DE" sz="2300" i="1" dirty="0" smtClean="0">
                <a:solidFill>
                  <a:schemeClr val="tx2">
                    <a:lumMod val="75000"/>
                  </a:schemeClr>
                </a:solidFill>
              </a:rPr>
              <a:t>Beschäftigte-Beschädigte; Wohnungssuche-Esssucht</a:t>
            </a:r>
          </a:p>
          <a:p>
            <a:pPr marL="457200" indent="-457200">
              <a:buAutoNum type="arabicParenBoth"/>
            </a:pPr>
            <a:r>
              <a:rPr lang="de-DE" sz="2400" dirty="0" smtClean="0">
                <a:solidFill>
                  <a:schemeClr val="tx2">
                    <a:lumMod val="75000"/>
                  </a:schemeClr>
                </a:solidFill>
              </a:rPr>
              <a:t>Zusammengesetzte Substantive sind schwer durchschaubar:</a:t>
            </a:r>
            <a:br>
              <a:rPr lang="de-DE" sz="2400" dirty="0" smtClean="0">
                <a:solidFill>
                  <a:schemeClr val="tx2">
                    <a:lumMod val="75000"/>
                  </a:schemeClr>
                </a:solidFill>
              </a:rPr>
            </a:br>
            <a:r>
              <a:rPr lang="de-DE" sz="2400" i="1" dirty="0" smtClean="0">
                <a:solidFill>
                  <a:schemeClr val="tx2">
                    <a:lumMod val="75000"/>
                  </a:schemeClr>
                </a:solidFill>
              </a:rPr>
              <a:t>Bauchweh, Himmelsrichtung, „Bratbürste &amp; Zahnwürste“ </a:t>
            </a:r>
            <a:r>
              <a:rPr lang="de-DE" sz="2400" dirty="0" smtClean="0">
                <a:solidFill>
                  <a:schemeClr val="tx2">
                    <a:lumMod val="75000"/>
                  </a:schemeClr>
                </a:solidFill>
              </a:rPr>
              <a:t>(1)</a:t>
            </a:r>
          </a:p>
          <a:p>
            <a:pPr marL="457200" indent="-457200">
              <a:buAutoNum type="arabicParenBoth"/>
            </a:pPr>
            <a:r>
              <a:rPr lang="de-DE" sz="2400" dirty="0" smtClean="0">
                <a:solidFill>
                  <a:schemeClr val="tx2">
                    <a:lumMod val="75000"/>
                  </a:schemeClr>
                </a:solidFill>
              </a:rPr>
              <a:t>Es besteht oft ein Unterschied zwischen </a:t>
            </a:r>
            <a:r>
              <a:rPr lang="de-DE" sz="2400" dirty="0" err="1" smtClean="0">
                <a:solidFill>
                  <a:schemeClr val="tx2">
                    <a:lumMod val="75000"/>
                  </a:schemeClr>
                </a:solidFill>
              </a:rPr>
              <a:t>zusammengeseztem</a:t>
            </a:r>
            <a:r>
              <a:rPr lang="de-DE" sz="2400" dirty="0" smtClean="0">
                <a:solidFill>
                  <a:schemeClr val="tx2">
                    <a:lumMod val="75000"/>
                  </a:schemeClr>
                </a:solidFill>
              </a:rPr>
              <a:t> Substantiv und Adjektiv + Substantiv:</a:t>
            </a:r>
            <a:br>
              <a:rPr lang="de-DE" sz="2400" dirty="0" smtClean="0">
                <a:solidFill>
                  <a:schemeClr val="tx2">
                    <a:lumMod val="75000"/>
                  </a:schemeClr>
                </a:solidFill>
              </a:rPr>
            </a:br>
            <a:r>
              <a:rPr lang="de-DE" sz="2400" i="1" dirty="0" smtClean="0">
                <a:solidFill>
                  <a:schemeClr val="tx2">
                    <a:lumMod val="75000"/>
                  </a:schemeClr>
                </a:solidFill>
              </a:rPr>
              <a:t>himmlische Düfte – Himmelsrichtungen = himmlisch</a:t>
            </a:r>
            <a:r>
              <a:rPr lang="de-DE" sz="2400" dirty="0" smtClean="0">
                <a:solidFill>
                  <a:schemeClr val="tx2">
                    <a:lumMod val="75000"/>
                  </a:schemeClr>
                </a:solidFill>
              </a:rPr>
              <a:t> vs. </a:t>
            </a:r>
            <a:r>
              <a:rPr lang="de-DE" sz="2400" i="1" dirty="0" smtClean="0">
                <a:solidFill>
                  <a:schemeClr val="tx2">
                    <a:lumMod val="75000"/>
                  </a:schemeClr>
                </a:solidFill>
              </a:rPr>
              <a:t>Himmel</a:t>
            </a:r>
          </a:p>
          <a:p>
            <a:pPr marL="457200" indent="-457200">
              <a:buAutoNum type="arabicParenBoth"/>
            </a:pPr>
            <a:r>
              <a:rPr lang="de-DE" sz="2400" dirty="0" smtClean="0">
                <a:solidFill>
                  <a:schemeClr val="tx2">
                    <a:lumMod val="75000"/>
                  </a:schemeClr>
                </a:solidFill>
              </a:rPr>
              <a:t>Die trennbaren Verben stellen eine besondere Schwierigkeit dar: </a:t>
            </a:r>
            <a:r>
              <a:rPr lang="de-DE" sz="2400" i="1" dirty="0" smtClean="0">
                <a:solidFill>
                  <a:schemeClr val="tx2">
                    <a:lumMod val="75000"/>
                  </a:schemeClr>
                </a:solidFill>
              </a:rPr>
              <a:t>überwiegen – über 20 g wiegen; </a:t>
            </a:r>
            <a:br>
              <a:rPr lang="de-DE" sz="2400" i="1" dirty="0" smtClean="0">
                <a:solidFill>
                  <a:schemeClr val="tx2">
                    <a:lumMod val="75000"/>
                  </a:schemeClr>
                </a:solidFill>
              </a:rPr>
            </a:br>
            <a:r>
              <a:rPr lang="de-DE" sz="2400" i="1" dirty="0" smtClean="0">
                <a:solidFill>
                  <a:schemeClr val="tx2">
                    <a:lumMod val="75000"/>
                  </a:schemeClr>
                </a:solidFill>
              </a:rPr>
              <a:t>übertr</a:t>
            </a:r>
            <a:r>
              <a:rPr lang="de-DE" sz="2400" i="1" u="sng" dirty="0" smtClean="0">
                <a:solidFill>
                  <a:schemeClr val="tx2">
                    <a:lumMod val="75000"/>
                  </a:schemeClr>
                </a:solidFill>
              </a:rPr>
              <a:t>ei</a:t>
            </a:r>
            <a:r>
              <a:rPr lang="de-DE" sz="2400" i="1" dirty="0" smtClean="0">
                <a:solidFill>
                  <a:schemeClr val="tx2">
                    <a:lumMod val="75000"/>
                  </a:schemeClr>
                </a:solidFill>
              </a:rPr>
              <a:t>ben – über die Wiese treiben; </a:t>
            </a:r>
            <a:r>
              <a:rPr lang="de-DE" sz="2400" i="1" u="sng" dirty="0" smtClean="0">
                <a:solidFill>
                  <a:schemeClr val="tx2">
                    <a:lumMod val="75000"/>
                  </a:schemeClr>
                </a:solidFill>
              </a:rPr>
              <a:t>ü</a:t>
            </a:r>
            <a:r>
              <a:rPr lang="de-DE" sz="2400" i="1" dirty="0" smtClean="0">
                <a:solidFill>
                  <a:schemeClr val="tx2">
                    <a:lumMod val="75000"/>
                  </a:schemeClr>
                </a:solidFill>
              </a:rPr>
              <a:t>berholen - überh</a:t>
            </a:r>
            <a:r>
              <a:rPr lang="de-DE" sz="2400" i="1" u="sng" dirty="0" smtClean="0">
                <a:solidFill>
                  <a:schemeClr val="tx2">
                    <a:lumMod val="75000"/>
                  </a:schemeClr>
                </a:solidFill>
              </a:rPr>
              <a:t>o</a:t>
            </a:r>
            <a:r>
              <a:rPr lang="de-DE" sz="2400" i="1" dirty="0" smtClean="0">
                <a:solidFill>
                  <a:schemeClr val="tx2">
                    <a:lumMod val="75000"/>
                  </a:schemeClr>
                </a:solidFill>
              </a:rPr>
              <a:t>len</a:t>
            </a:r>
            <a:endParaRPr lang="de-DE" sz="2400" dirty="0" smtClean="0">
              <a:solidFill>
                <a:schemeClr val="tx2">
                  <a:lumMod val="75000"/>
                </a:schemeClr>
              </a:solidFill>
            </a:endParaRPr>
          </a:p>
          <a:p>
            <a:pPr marL="457200" indent="-457200">
              <a:buAutoNum type="arabicParenBoth"/>
            </a:pPr>
            <a:r>
              <a:rPr lang="de-DE" sz="2400" dirty="0" smtClean="0">
                <a:solidFill>
                  <a:schemeClr val="tx2">
                    <a:lumMod val="75000"/>
                  </a:schemeClr>
                </a:solidFill>
              </a:rPr>
              <a:t>Das Deutsche hat viele Ableitungen, aber nicht alle Möglichkeiten werden ausgenutzt:  </a:t>
            </a:r>
            <a:r>
              <a:rPr lang="de-DE" sz="2400" i="1" dirty="0" smtClean="0">
                <a:solidFill>
                  <a:schemeClr val="tx2">
                    <a:lumMod val="75000"/>
                  </a:schemeClr>
                </a:solidFill>
              </a:rPr>
              <a:t>schnell-</a:t>
            </a:r>
            <a:r>
              <a:rPr lang="de-DE" sz="2400" i="1" dirty="0" err="1" smtClean="0">
                <a:solidFill>
                  <a:schemeClr val="tx2">
                    <a:lumMod val="75000"/>
                  </a:schemeClr>
                </a:solidFill>
              </a:rPr>
              <a:t>ern</a:t>
            </a:r>
            <a:r>
              <a:rPr lang="de-DE" sz="2400" i="1" dirty="0" smtClean="0">
                <a:solidFill>
                  <a:schemeClr val="tx2">
                    <a:lumMod val="75000"/>
                  </a:schemeClr>
                </a:solidFill>
              </a:rPr>
              <a:t>; wenig-en; entzwei-en</a:t>
            </a:r>
          </a:p>
          <a:p>
            <a:pPr marL="457200" indent="-457200">
              <a:buAutoNum type="arabicParenBoth"/>
            </a:pPr>
            <a:r>
              <a:rPr lang="de-DE" sz="2400" dirty="0" smtClean="0">
                <a:solidFill>
                  <a:schemeClr val="tx2">
                    <a:lumMod val="75000"/>
                  </a:schemeClr>
                </a:solidFill>
              </a:rPr>
              <a:t>Mehrdeutigkeiten entstehen durch </a:t>
            </a:r>
            <a:r>
              <a:rPr lang="de-DE" sz="2400" dirty="0" err="1" smtClean="0">
                <a:solidFill>
                  <a:schemeClr val="tx2">
                    <a:lumMod val="75000"/>
                  </a:schemeClr>
                </a:solidFill>
              </a:rPr>
              <a:t>unintendierte</a:t>
            </a:r>
            <a:r>
              <a:rPr lang="de-DE" sz="2400" dirty="0" smtClean="0">
                <a:solidFill>
                  <a:schemeClr val="tx2">
                    <a:lumMod val="75000"/>
                  </a:schemeClr>
                </a:solidFill>
              </a:rPr>
              <a:t> Wortbildung:</a:t>
            </a:r>
            <a:br>
              <a:rPr lang="de-DE" sz="2400" dirty="0" smtClean="0">
                <a:solidFill>
                  <a:schemeClr val="tx2">
                    <a:lumMod val="75000"/>
                  </a:schemeClr>
                </a:solidFill>
              </a:rPr>
            </a:br>
            <a:r>
              <a:rPr lang="de-DE" sz="2400" i="1" dirty="0" smtClean="0">
                <a:solidFill>
                  <a:schemeClr val="tx2">
                    <a:lumMod val="75000"/>
                  </a:schemeClr>
                </a:solidFill>
              </a:rPr>
              <a:t>zerstören-stören; Flugplatz buchen-Flugticket kaufen, bestellen </a:t>
            </a:r>
            <a:endParaRPr lang="de-DE" sz="2400" dirty="0">
              <a:solidFill>
                <a:schemeClr val="tx2">
                  <a:lumMod val="75000"/>
                </a:schemeClr>
              </a:solidFill>
            </a:endParaRPr>
          </a:p>
        </p:txBody>
      </p:sp>
      <p:sp>
        <p:nvSpPr>
          <p:cNvPr id="4" name="Fußzeilenplatzhalter 3"/>
          <p:cNvSpPr>
            <a:spLocks noGrp="1"/>
          </p:cNvSpPr>
          <p:nvPr>
            <p:ph type="ftr" sz="quarter" idx="11"/>
          </p:nvPr>
        </p:nvSpPr>
        <p:spPr/>
        <p:txBody>
          <a:bodyPr/>
          <a:lstStyle/>
          <a:p>
            <a:r>
              <a:rPr lang="de-DE" smtClean="0"/>
              <a:t>Ingelore Oomen-Welke              Pädagogische Hochschule Freiburg</a:t>
            </a:r>
            <a:endParaRPr lang="de-DE"/>
          </a:p>
        </p:txBody>
      </p:sp>
      <p:sp>
        <p:nvSpPr>
          <p:cNvPr id="5" name="Foliennummernplatzhalter 4"/>
          <p:cNvSpPr>
            <a:spLocks noGrp="1"/>
          </p:cNvSpPr>
          <p:nvPr>
            <p:ph type="sldNum" sz="quarter" idx="12"/>
          </p:nvPr>
        </p:nvSpPr>
        <p:spPr/>
        <p:txBody>
          <a:bodyPr/>
          <a:lstStyle/>
          <a:p>
            <a:fld id="{6E858452-B409-42AB-8E66-28DDF9EBF401}" type="slidenum">
              <a:rPr lang="de-DE" smtClean="0"/>
              <a:t>14</a:t>
            </a:fld>
            <a:endParaRPr lang="de-DE"/>
          </a:p>
        </p:txBody>
      </p:sp>
    </p:spTree>
    <p:extLst>
      <p:ext uri="{BB962C8B-B14F-4D97-AF65-F5344CB8AC3E}">
        <p14:creationId xmlns:p14="http://schemas.microsoft.com/office/powerpoint/2010/main" val="108761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43000"/>
          </a:xfrm>
          <a:solidFill>
            <a:srgbClr val="FFFF00"/>
          </a:solidFill>
        </p:spPr>
        <p:txBody>
          <a:bodyPr>
            <a:normAutofit/>
          </a:bodyPr>
          <a:lstStyle/>
          <a:p>
            <a:r>
              <a:rPr lang="de-DE" sz="2800" dirty="0" smtClean="0">
                <a:solidFill>
                  <a:srgbClr val="0000FF"/>
                </a:solidFill>
                <a:latin typeface="Forte" pitchFamily="66" charset="0"/>
              </a:rPr>
              <a:t>Bedeutsamkeit von Satzbau und Wortschatz für Sachtexte und Beruf</a:t>
            </a:r>
            <a:endParaRPr lang="de-DE" sz="2800" dirty="0">
              <a:solidFill>
                <a:srgbClr val="0000FF"/>
              </a:solidFill>
              <a:latin typeface="Forte" pitchFamily="66" charset="0"/>
            </a:endParaRPr>
          </a:p>
        </p:txBody>
      </p:sp>
      <p:sp>
        <p:nvSpPr>
          <p:cNvPr id="6" name="Inhaltsplatzhalter 5"/>
          <p:cNvSpPr>
            <a:spLocks noGrp="1"/>
          </p:cNvSpPr>
          <p:nvPr>
            <p:ph sz="half" idx="1"/>
          </p:nvPr>
        </p:nvSpPr>
        <p:spPr>
          <a:xfrm>
            <a:off x="323528" y="1451917"/>
            <a:ext cx="4172272" cy="4857403"/>
          </a:xfrm>
        </p:spPr>
        <p:txBody>
          <a:bodyPr>
            <a:normAutofit fontScale="92500" lnSpcReduction="10000"/>
          </a:bodyPr>
          <a:lstStyle/>
          <a:p>
            <a:pPr marL="0" indent="0">
              <a:buNone/>
            </a:pPr>
            <a:r>
              <a:rPr lang="de-DE" dirty="0" smtClean="0">
                <a:solidFill>
                  <a:schemeClr val="tx2">
                    <a:lumMod val="75000"/>
                  </a:schemeClr>
                </a:solidFill>
              </a:rPr>
              <a:t>Wasser ist eine </a:t>
            </a:r>
            <a:r>
              <a:rPr lang="de-DE" dirty="0" smtClean="0">
                <a:solidFill>
                  <a:srgbClr val="156144"/>
                </a:solidFill>
              </a:rPr>
              <a:t>farb- und geruchlose </a:t>
            </a:r>
            <a:r>
              <a:rPr lang="de-DE" dirty="0" smtClean="0">
                <a:solidFill>
                  <a:srgbClr val="53234C"/>
                </a:solidFill>
              </a:rPr>
              <a:t>Flüssigkeit</a:t>
            </a:r>
            <a:r>
              <a:rPr lang="de-DE" dirty="0" smtClean="0">
                <a:solidFill>
                  <a:schemeClr val="tx2">
                    <a:lumMod val="75000"/>
                  </a:schemeClr>
                </a:solidFill>
              </a:rPr>
              <a:t>, die für Menschen, Tiere und Pflanzen notwendig ist.</a:t>
            </a:r>
          </a:p>
          <a:p>
            <a:pPr marL="0" indent="0">
              <a:buNone/>
            </a:pPr>
            <a:r>
              <a:rPr lang="de-DE" dirty="0" smtClean="0">
                <a:solidFill>
                  <a:schemeClr val="bg1">
                    <a:lumMod val="50000"/>
                  </a:schemeClr>
                </a:solidFill>
              </a:rPr>
              <a:t>In der Natur </a:t>
            </a:r>
            <a:r>
              <a:rPr lang="de-DE" dirty="0" smtClean="0">
                <a:solidFill>
                  <a:schemeClr val="tx2">
                    <a:lumMod val="75000"/>
                  </a:schemeClr>
                </a:solidFill>
              </a:rPr>
              <a:t>kommt Wasser </a:t>
            </a:r>
            <a:r>
              <a:rPr lang="de-DE" dirty="0" smtClean="0">
                <a:solidFill>
                  <a:srgbClr val="00B0F0"/>
                </a:solidFill>
              </a:rPr>
              <a:t>vor allem </a:t>
            </a:r>
            <a:r>
              <a:rPr lang="de-DE" dirty="0" smtClean="0">
                <a:solidFill>
                  <a:schemeClr val="bg1">
                    <a:lumMod val="50000"/>
                  </a:schemeClr>
                </a:solidFill>
              </a:rPr>
              <a:t>in Flüssen, Seen und </a:t>
            </a:r>
            <a:r>
              <a:rPr lang="de-DE" dirty="0" smtClean="0">
                <a:solidFill>
                  <a:schemeClr val="bg1">
                    <a:lumMod val="50000"/>
                  </a:schemeClr>
                </a:solidFill>
              </a:rPr>
              <a:t>Meeren </a:t>
            </a:r>
            <a:r>
              <a:rPr lang="de-DE" dirty="0" smtClean="0">
                <a:solidFill>
                  <a:schemeClr val="tx2">
                    <a:lumMod val="75000"/>
                  </a:schemeClr>
                </a:solidFill>
              </a:rPr>
              <a:t>vor. </a:t>
            </a:r>
            <a:r>
              <a:rPr lang="de-DE" dirty="0" smtClean="0">
                <a:solidFill>
                  <a:schemeClr val="accent6">
                    <a:lumMod val="50000"/>
                  </a:schemeClr>
                </a:solidFill>
              </a:rPr>
              <a:t>Ist es sehr kalt </a:t>
            </a:r>
            <a:r>
              <a:rPr lang="de-DE" dirty="0" smtClean="0">
                <a:solidFill>
                  <a:schemeClr val="tx2">
                    <a:lumMod val="75000"/>
                  </a:schemeClr>
                </a:solidFill>
              </a:rPr>
              <a:t>– unter 0 Grad Celsius – </a:t>
            </a:r>
            <a:r>
              <a:rPr lang="de-DE" dirty="0" smtClean="0">
                <a:solidFill>
                  <a:schemeClr val="accent6">
                    <a:lumMod val="50000"/>
                  </a:schemeClr>
                </a:solidFill>
              </a:rPr>
              <a:t>ge</a:t>
            </a:r>
            <a:r>
              <a:rPr lang="de-DE" dirty="0" smtClean="0">
                <a:solidFill>
                  <a:schemeClr val="tx2">
                    <a:lumMod val="75000"/>
                  </a:schemeClr>
                </a:solidFill>
              </a:rPr>
              <a:t>friert Wasser zu Eis und wird fest. Beim Kochen verwandelt sich Wasser zu </a:t>
            </a:r>
            <a:r>
              <a:rPr lang="de-DE" dirty="0" smtClean="0">
                <a:solidFill>
                  <a:schemeClr val="tx2">
                    <a:lumMod val="75000"/>
                  </a:schemeClr>
                </a:solidFill>
              </a:rPr>
              <a:t>Dampf, der sich </a:t>
            </a:r>
            <a:r>
              <a:rPr lang="de-DE" dirty="0" smtClean="0">
                <a:solidFill>
                  <a:srgbClr val="00B050"/>
                </a:solidFill>
              </a:rPr>
              <a:t>verflüchtigt</a:t>
            </a:r>
            <a:r>
              <a:rPr lang="de-DE" dirty="0" smtClean="0">
                <a:solidFill>
                  <a:schemeClr val="tx2">
                    <a:lumMod val="75000"/>
                  </a:schemeClr>
                </a:solidFill>
              </a:rPr>
              <a:t>.</a:t>
            </a:r>
            <a:endParaRPr lang="de-DE" dirty="0" smtClean="0">
              <a:solidFill>
                <a:schemeClr val="tx2">
                  <a:lumMod val="75000"/>
                </a:schemeClr>
              </a:solidFill>
            </a:endParaRPr>
          </a:p>
          <a:p>
            <a:pPr marL="0" indent="0" algn="r">
              <a:buNone/>
            </a:pPr>
            <a:r>
              <a:rPr lang="de-DE" sz="1500" dirty="0" smtClean="0">
                <a:solidFill>
                  <a:schemeClr val="tx2">
                    <a:lumMod val="75000"/>
                  </a:schemeClr>
                </a:solidFill>
              </a:rPr>
              <a:t>Ravensburger Vorschulwissen 2009</a:t>
            </a:r>
          </a:p>
          <a:p>
            <a:pPr marL="0" indent="0">
              <a:buNone/>
            </a:pPr>
            <a:endParaRPr lang="de-DE" dirty="0" smtClean="0"/>
          </a:p>
          <a:p>
            <a:pPr marL="0" indent="0">
              <a:buNone/>
            </a:pPr>
            <a:endParaRPr lang="de-DE" dirty="0"/>
          </a:p>
        </p:txBody>
      </p:sp>
      <p:sp>
        <p:nvSpPr>
          <p:cNvPr id="4" name="Fußzeilenplatzhalter 3"/>
          <p:cNvSpPr>
            <a:spLocks noGrp="1"/>
          </p:cNvSpPr>
          <p:nvPr>
            <p:ph type="ftr" sz="quarter" idx="11"/>
          </p:nvPr>
        </p:nvSpPr>
        <p:spPr/>
        <p:txBody>
          <a:bodyPr/>
          <a:lstStyle/>
          <a:p>
            <a:r>
              <a:rPr lang="de-DE" smtClean="0"/>
              <a:t>Ingelore Oomen-Welke              Pädagogische Hochschule Freiburg</a:t>
            </a:r>
            <a:endParaRPr lang="de-DE"/>
          </a:p>
        </p:txBody>
      </p:sp>
      <p:sp>
        <p:nvSpPr>
          <p:cNvPr id="5" name="Foliennummernplatzhalter 4"/>
          <p:cNvSpPr>
            <a:spLocks noGrp="1"/>
          </p:cNvSpPr>
          <p:nvPr>
            <p:ph type="sldNum" sz="quarter" idx="12"/>
          </p:nvPr>
        </p:nvSpPr>
        <p:spPr/>
        <p:txBody>
          <a:bodyPr/>
          <a:lstStyle/>
          <a:p>
            <a:fld id="{6E858452-B409-42AB-8E66-28DDF9EBF401}" type="slidenum">
              <a:rPr lang="de-DE" smtClean="0"/>
              <a:t>15</a:t>
            </a:fld>
            <a:endParaRPr lang="de-DE"/>
          </a:p>
        </p:txBody>
      </p:sp>
      <p:pic>
        <p:nvPicPr>
          <p:cNvPr id="8" name="Picture 2" descr="C:\Users\Ingelore Oomen-Welke\AppData\Local\Microsoft\Windows\Temporary Internet Files\Content.IE5\LT9URFK0\MP900227563[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49912" y="2192338"/>
            <a:ext cx="2895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16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half" idx="1"/>
          </p:nvPr>
        </p:nvSpPr>
        <p:spPr>
          <a:xfrm>
            <a:off x="467544" y="116632"/>
            <a:ext cx="4038600" cy="6624736"/>
          </a:xfrm>
        </p:spPr>
        <p:txBody>
          <a:bodyPr>
            <a:noAutofit/>
          </a:bodyPr>
          <a:lstStyle/>
          <a:p>
            <a:pPr marL="0" indent="0">
              <a:buNone/>
            </a:pPr>
            <a:r>
              <a:rPr lang="de-DE" sz="2400" dirty="0" smtClean="0">
                <a:solidFill>
                  <a:schemeClr val="tx2">
                    <a:lumMod val="75000"/>
                  </a:schemeClr>
                </a:solidFill>
              </a:rPr>
              <a:t>Wasser ist eine Flüssigkeit, doch bei Kälte wird es fest (Eis, Schnee, Raureif) und bei Wär-</a:t>
            </a:r>
            <a:r>
              <a:rPr lang="de-DE" sz="2400" dirty="0" err="1" smtClean="0">
                <a:solidFill>
                  <a:schemeClr val="tx2">
                    <a:lumMod val="75000"/>
                  </a:schemeClr>
                </a:solidFill>
              </a:rPr>
              <a:t>me</a:t>
            </a:r>
            <a:r>
              <a:rPr lang="de-DE" sz="2400" dirty="0" smtClean="0">
                <a:solidFill>
                  <a:schemeClr val="tx2">
                    <a:lumMod val="75000"/>
                  </a:schemeClr>
                </a:solidFill>
              </a:rPr>
              <a:t> ein Gas, das sich in der Luft verflüchtigt (Wasserdampf). Auf den folgenden Seiten rekonstruieren wir zusammen den faszinierenden Wasser-</a:t>
            </a:r>
            <a:r>
              <a:rPr lang="de-DE" sz="2400" dirty="0" err="1" smtClean="0">
                <a:solidFill>
                  <a:schemeClr val="tx2">
                    <a:lumMod val="75000"/>
                  </a:schemeClr>
                </a:solidFill>
              </a:rPr>
              <a:t>kreislauf</a:t>
            </a:r>
            <a:r>
              <a:rPr lang="de-DE" sz="2400" dirty="0" smtClean="0">
                <a:solidFill>
                  <a:schemeClr val="tx2">
                    <a:lumMod val="75000"/>
                  </a:schemeClr>
                </a:solidFill>
              </a:rPr>
              <a:t>, und du wirst heraus-finden, wie Wolken, Regen oder Nebel entstehen, </a:t>
            </a:r>
            <a:r>
              <a:rPr lang="de-DE" sz="2400" dirty="0" err="1" smtClean="0">
                <a:solidFill>
                  <a:schemeClr val="tx2">
                    <a:lumMod val="75000"/>
                  </a:schemeClr>
                </a:solidFill>
              </a:rPr>
              <a:t>ent</a:t>
            </a:r>
            <a:r>
              <a:rPr lang="de-DE" sz="2400" dirty="0" smtClean="0">
                <a:solidFill>
                  <a:schemeClr val="tx2">
                    <a:lumMod val="75000"/>
                  </a:schemeClr>
                </a:solidFill>
              </a:rPr>
              <a:t>-decken, dass auch in der Luft Wasser ist, und verstehen, </a:t>
            </a:r>
            <a:r>
              <a:rPr lang="de-DE" sz="2400" dirty="0" err="1" smtClean="0">
                <a:solidFill>
                  <a:schemeClr val="tx2">
                    <a:lumMod val="75000"/>
                  </a:schemeClr>
                </a:solidFill>
              </a:rPr>
              <a:t>wa</a:t>
            </a:r>
            <a:r>
              <a:rPr lang="de-DE" sz="2400" dirty="0" smtClean="0">
                <a:solidFill>
                  <a:schemeClr val="tx2">
                    <a:lumMod val="75000"/>
                  </a:schemeClr>
                </a:solidFill>
              </a:rPr>
              <a:t>-rum man auf Eis Schlittschuh laufen kann und warum im Winter die Fensterscheiben beschlagen.</a:t>
            </a:r>
            <a:br>
              <a:rPr lang="de-DE" sz="2400" dirty="0" smtClean="0">
                <a:solidFill>
                  <a:schemeClr val="tx2">
                    <a:lumMod val="75000"/>
                  </a:schemeClr>
                </a:solidFill>
              </a:rPr>
            </a:br>
            <a:r>
              <a:rPr lang="de-DE" sz="1400" dirty="0" smtClean="0">
                <a:solidFill>
                  <a:schemeClr val="tx2">
                    <a:lumMod val="75000"/>
                  </a:schemeClr>
                </a:solidFill>
              </a:rPr>
              <a:t>Das große </a:t>
            </a:r>
            <a:r>
              <a:rPr lang="de-DE" sz="1400" dirty="0" err="1" smtClean="0">
                <a:solidFill>
                  <a:schemeClr val="tx2">
                    <a:lumMod val="75000"/>
                  </a:schemeClr>
                </a:solidFill>
              </a:rPr>
              <a:t>Experimentebuch</a:t>
            </a:r>
            <a:r>
              <a:rPr lang="de-DE" sz="1400" dirty="0" smtClean="0">
                <a:solidFill>
                  <a:schemeClr val="tx2">
                    <a:lumMod val="75000"/>
                  </a:schemeClr>
                </a:solidFill>
              </a:rPr>
              <a:t>. </a:t>
            </a:r>
            <a:r>
              <a:rPr lang="de-DE" sz="1400" dirty="0" err="1" smtClean="0">
                <a:solidFill>
                  <a:schemeClr val="tx2">
                    <a:lumMod val="75000"/>
                  </a:schemeClr>
                </a:solidFill>
              </a:rPr>
              <a:t>Bechtermünz</a:t>
            </a:r>
            <a:r>
              <a:rPr lang="de-DE" sz="1400" dirty="0" smtClean="0">
                <a:solidFill>
                  <a:schemeClr val="tx2">
                    <a:lumMod val="75000"/>
                  </a:schemeClr>
                </a:solidFill>
              </a:rPr>
              <a:t> 2000</a:t>
            </a:r>
          </a:p>
          <a:p>
            <a:pPr marL="0" indent="0">
              <a:buNone/>
            </a:pPr>
            <a:endParaRPr lang="de-DE" sz="2400" dirty="0" smtClean="0">
              <a:solidFill>
                <a:schemeClr val="tx2">
                  <a:lumMod val="75000"/>
                </a:schemeClr>
              </a:solidFill>
            </a:endParaRPr>
          </a:p>
          <a:p>
            <a:pPr marL="0" indent="0">
              <a:buNone/>
            </a:pPr>
            <a:endParaRPr lang="de-DE" sz="2400" dirty="0"/>
          </a:p>
        </p:txBody>
      </p:sp>
      <p:sp>
        <p:nvSpPr>
          <p:cNvPr id="5" name="Fußzeilenplatzhalter 4"/>
          <p:cNvSpPr>
            <a:spLocks noGrp="1"/>
          </p:cNvSpPr>
          <p:nvPr>
            <p:ph type="ftr" sz="quarter" idx="11"/>
          </p:nvPr>
        </p:nvSpPr>
        <p:spPr/>
        <p:txBody>
          <a:bodyPr/>
          <a:lstStyle/>
          <a:p>
            <a:r>
              <a:rPr lang="de-DE" dirty="0" smtClean="0"/>
              <a:t>Ingelore Oomen-Welke              Pädagogische Hochschule Freiburg</a:t>
            </a:r>
            <a:endParaRPr lang="de-DE" dirty="0"/>
          </a:p>
        </p:txBody>
      </p:sp>
      <p:sp>
        <p:nvSpPr>
          <p:cNvPr id="6" name="Foliennummernplatzhalter 5"/>
          <p:cNvSpPr>
            <a:spLocks noGrp="1"/>
          </p:cNvSpPr>
          <p:nvPr>
            <p:ph type="sldNum" sz="quarter" idx="12"/>
          </p:nvPr>
        </p:nvSpPr>
        <p:spPr/>
        <p:txBody>
          <a:bodyPr/>
          <a:lstStyle/>
          <a:p>
            <a:fld id="{6E858452-B409-42AB-8E66-28DDF9EBF401}" type="slidenum">
              <a:rPr lang="de-DE" smtClean="0"/>
              <a:t>16</a:t>
            </a:fld>
            <a:endParaRPr lang="de-DE" dirty="0"/>
          </a:p>
        </p:txBody>
      </p:sp>
      <p:pic>
        <p:nvPicPr>
          <p:cNvPr id="7" name="Picture 2" descr="C:\Users\Ingelore Oomen-Welke\AppData\Local\Microsoft\Windows\Temporary Internet Files\Content.IE5\A1PQONMO\MP900400105[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35457" y="1600200"/>
            <a:ext cx="366408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250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a:solidFill>
            <a:schemeClr val="bg1">
              <a:lumMod val="85000"/>
            </a:schemeClr>
          </a:solidFill>
        </p:spPr>
        <p:txBody>
          <a:bodyPr>
            <a:noAutofit/>
          </a:bodyPr>
          <a:lstStyle/>
          <a:p>
            <a:pPr algn="l"/>
            <a:r>
              <a:rPr lang="de-DE" sz="2400" b="1" dirty="0" smtClean="0">
                <a:latin typeface="+mn-lt"/>
              </a:rPr>
              <a:t/>
            </a:r>
            <a:br>
              <a:rPr lang="de-DE" sz="2400" b="1" dirty="0" smtClean="0">
                <a:latin typeface="+mn-lt"/>
              </a:rPr>
            </a:br>
            <a:r>
              <a:rPr lang="de-DE" sz="2400" b="1" dirty="0">
                <a:solidFill>
                  <a:schemeClr val="accent1">
                    <a:lumMod val="75000"/>
                  </a:schemeClr>
                </a:solidFill>
                <a:latin typeface="+mn-lt"/>
              </a:rPr>
              <a:t>Alltagswortschatz </a:t>
            </a:r>
            <a:r>
              <a:rPr lang="de-DE" sz="2400" b="1" dirty="0" smtClean="0">
                <a:solidFill>
                  <a:schemeClr val="accent1">
                    <a:lumMod val="75000"/>
                  </a:schemeClr>
                </a:solidFill>
                <a:latin typeface="+mn-lt"/>
              </a:rPr>
              <a:t>          </a:t>
            </a:r>
            <a:r>
              <a:rPr lang="de-DE" sz="2400" b="1" dirty="0" smtClean="0">
                <a:solidFill>
                  <a:srgbClr val="7030A0"/>
                </a:solidFill>
                <a:latin typeface="+mn-lt"/>
              </a:rPr>
              <a:t>erweiterter Wortschatz   </a:t>
            </a:r>
            <a:r>
              <a:rPr lang="de-DE" sz="2400" b="1" dirty="0" smtClean="0">
                <a:solidFill>
                  <a:srgbClr val="0070C0"/>
                </a:solidFill>
                <a:latin typeface="+mn-lt"/>
              </a:rPr>
              <a:t>Sachwortschatz</a:t>
            </a:r>
            <a:r>
              <a:rPr lang="de-DE" sz="2000" b="1" dirty="0" smtClean="0">
                <a:solidFill>
                  <a:srgbClr val="0070C0"/>
                </a:solidFill>
                <a:latin typeface="+mn-lt"/>
              </a:rPr>
              <a:t/>
            </a:r>
            <a:br>
              <a:rPr lang="de-DE" sz="2000" b="1" dirty="0" smtClean="0">
                <a:solidFill>
                  <a:srgbClr val="0070C0"/>
                </a:solidFill>
                <a:latin typeface="+mn-lt"/>
              </a:rPr>
            </a:br>
            <a:r>
              <a:rPr lang="de-DE" sz="2000" b="1" dirty="0" smtClean="0">
                <a:solidFill>
                  <a:srgbClr val="7030A0"/>
                </a:solidFill>
                <a:latin typeface="+mn-lt"/>
              </a:rPr>
              <a:t>			          </a:t>
            </a:r>
            <a:r>
              <a:rPr lang="de-DE" sz="2200" b="1" dirty="0" smtClean="0">
                <a:solidFill>
                  <a:srgbClr val="7030A0"/>
                </a:solidFill>
                <a:latin typeface="+mn-lt"/>
              </a:rPr>
              <a:t>Schulwortschatz		</a:t>
            </a:r>
            <a:r>
              <a:rPr lang="de-DE" sz="2200" b="1" dirty="0" smtClean="0">
                <a:solidFill>
                  <a:srgbClr val="0070C0"/>
                </a:solidFill>
                <a:latin typeface="+mn-lt"/>
              </a:rPr>
              <a:t>Fachwortschatz</a:t>
            </a:r>
            <a:r>
              <a:rPr lang="de-DE" sz="2200" b="1" dirty="0" smtClean="0">
                <a:solidFill>
                  <a:srgbClr val="7030A0"/>
                </a:solidFill>
                <a:latin typeface="+mn-lt"/>
              </a:rPr>
              <a:t/>
            </a:r>
            <a:br>
              <a:rPr lang="de-DE" sz="2200" b="1" dirty="0" smtClean="0">
                <a:solidFill>
                  <a:srgbClr val="7030A0"/>
                </a:solidFill>
                <a:latin typeface="+mn-lt"/>
              </a:rPr>
            </a:br>
            <a:r>
              <a:rPr lang="de-DE" sz="2200" b="1" dirty="0" smtClean="0">
                <a:solidFill>
                  <a:srgbClr val="7030A0"/>
                </a:solidFill>
                <a:latin typeface="+mn-lt"/>
              </a:rPr>
              <a:t>			         Bildungswortschatz</a:t>
            </a:r>
            <a:r>
              <a:rPr lang="de-DE" sz="2000" b="1" dirty="0">
                <a:solidFill>
                  <a:schemeClr val="accent1">
                    <a:lumMod val="75000"/>
                  </a:schemeClr>
                </a:solidFill>
                <a:latin typeface="+mn-lt"/>
              </a:rPr>
              <a:t/>
            </a:r>
            <a:br>
              <a:rPr lang="de-DE" sz="2000" b="1" dirty="0">
                <a:solidFill>
                  <a:schemeClr val="accent1">
                    <a:lumMod val="75000"/>
                  </a:schemeClr>
                </a:solidFill>
                <a:latin typeface="+mn-lt"/>
              </a:rPr>
            </a:br>
            <a:endParaRPr lang="de-DE" sz="2000" b="1" dirty="0">
              <a:solidFill>
                <a:schemeClr val="accent1">
                  <a:lumMod val="75000"/>
                </a:schemeClr>
              </a:solidFill>
              <a:latin typeface="+mn-lt"/>
            </a:endParaRPr>
          </a:p>
        </p:txBody>
      </p:sp>
      <p:sp>
        <p:nvSpPr>
          <p:cNvPr id="4" name="Inhaltsplatzhalter 3"/>
          <p:cNvSpPr>
            <a:spLocks noGrp="1"/>
          </p:cNvSpPr>
          <p:nvPr>
            <p:ph sz="half" idx="1"/>
          </p:nvPr>
        </p:nvSpPr>
        <p:spPr>
          <a:xfrm>
            <a:off x="179512" y="1600200"/>
            <a:ext cx="3096344" cy="4997152"/>
          </a:xfrm>
          <a:solidFill>
            <a:schemeClr val="accent1">
              <a:lumMod val="20000"/>
              <a:lumOff val="80000"/>
            </a:schemeClr>
          </a:solidFill>
        </p:spPr>
        <p:txBody>
          <a:bodyPr>
            <a:normAutofit lnSpcReduction="10000"/>
          </a:bodyPr>
          <a:lstStyle/>
          <a:p>
            <a:pPr marL="0" indent="0">
              <a:spcBef>
                <a:spcPts val="0"/>
              </a:spcBef>
              <a:buNone/>
            </a:pPr>
            <a:r>
              <a:rPr lang="de-DE" sz="2400" dirty="0" smtClean="0">
                <a:solidFill>
                  <a:schemeClr val="accent5">
                    <a:lumMod val="50000"/>
                  </a:schemeClr>
                </a:solidFill>
              </a:rPr>
              <a:t>das Wasser</a:t>
            </a:r>
          </a:p>
          <a:p>
            <a:pPr marL="0" indent="0">
              <a:spcBef>
                <a:spcPts val="0"/>
              </a:spcBef>
              <a:buNone/>
            </a:pPr>
            <a:r>
              <a:rPr lang="de-DE" sz="2400" dirty="0">
                <a:solidFill>
                  <a:schemeClr val="accent5">
                    <a:lumMod val="50000"/>
                  </a:schemeClr>
                </a:solidFill>
              </a:rPr>
              <a:t>h</a:t>
            </a:r>
            <a:r>
              <a:rPr lang="de-DE" sz="2400" dirty="0" smtClean="0">
                <a:solidFill>
                  <a:schemeClr val="accent5">
                    <a:lumMod val="50000"/>
                  </a:schemeClr>
                </a:solidFill>
              </a:rPr>
              <a:t>at keine Farbe</a:t>
            </a:r>
          </a:p>
          <a:p>
            <a:pPr marL="0" indent="0">
              <a:spcBef>
                <a:spcPts val="0"/>
              </a:spcBef>
              <a:buNone/>
            </a:pPr>
            <a:r>
              <a:rPr lang="de-DE" sz="2400" dirty="0" smtClean="0">
                <a:solidFill>
                  <a:schemeClr val="accent5">
                    <a:lumMod val="50000"/>
                  </a:schemeClr>
                </a:solidFill>
              </a:rPr>
              <a:t>ist ohne Farbe </a:t>
            </a:r>
            <a:endParaRPr lang="de-DE" sz="2400" dirty="0">
              <a:solidFill>
                <a:schemeClr val="accent5">
                  <a:lumMod val="50000"/>
                </a:schemeClr>
              </a:solidFill>
            </a:endParaRPr>
          </a:p>
        </p:txBody>
      </p:sp>
      <p:sp>
        <p:nvSpPr>
          <p:cNvPr id="5" name="Inhaltsplatzhalter 4"/>
          <p:cNvSpPr>
            <a:spLocks noGrp="1"/>
          </p:cNvSpPr>
          <p:nvPr>
            <p:ph sz="half" idx="2"/>
          </p:nvPr>
        </p:nvSpPr>
        <p:spPr>
          <a:xfrm>
            <a:off x="5868144" y="1556792"/>
            <a:ext cx="3275856" cy="4997152"/>
          </a:xfrm>
          <a:solidFill>
            <a:schemeClr val="accent1">
              <a:lumMod val="40000"/>
              <a:lumOff val="60000"/>
            </a:schemeClr>
          </a:solidFill>
        </p:spPr>
        <p:txBody>
          <a:bodyPr>
            <a:normAutofit lnSpcReduction="10000"/>
          </a:bodyPr>
          <a:lstStyle/>
          <a:p>
            <a:pPr marL="0" indent="0">
              <a:spcBef>
                <a:spcPts val="0"/>
              </a:spcBef>
              <a:buNone/>
            </a:pPr>
            <a:r>
              <a:rPr lang="de-DE" sz="2400" dirty="0" smtClean="0">
                <a:solidFill>
                  <a:schemeClr val="accent1">
                    <a:lumMod val="75000"/>
                  </a:schemeClr>
                </a:solidFill>
              </a:rPr>
              <a:t>der Flüssigkeitsbehälter</a:t>
            </a:r>
            <a:br>
              <a:rPr lang="de-DE" sz="2400" dirty="0" smtClean="0">
                <a:solidFill>
                  <a:schemeClr val="accent1">
                    <a:lumMod val="75000"/>
                  </a:schemeClr>
                </a:solidFill>
              </a:rPr>
            </a:br>
            <a:r>
              <a:rPr lang="de-DE" sz="2400" dirty="0" smtClean="0">
                <a:solidFill>
                  <a:schemeClr val="accent1">
                    <a:lumMod val="75000"/>
                  </a:schemeClr>
                </a:solidFill>
              </a:rPr>
              <a:t>gefrieren</a:t>
            </a:r>
            <a:br>
              <a:rPr lang="de-DE" sz="2400" dirty="0" smtClean="0">
                <a:solidFill>
                  <a:schemeClr val="accent1">
                    <a:lumMod val="75000"/>
                  </a:schemeClr>
                </a:solidFill>
              </a:rPr>
            </a:br>
            <a:r>
              <a:rPr lang="de-DE" sz="2400" dirty="0" smtClean="0">
                <a:solidFill>
                  <a:schemeClr val="accent1">
                    <a:lumMod val="75000"/>
                  </a:schemeClr>
                </a:solidFill>
              </a:rPr>
              <a:t>verwandeln</a:t>
            </a:r>
            <a:br>
              <a:rPr lang="de-DE" sz="2400" dirty="0" smtClean="0">
                <a:solidFill>
                  <a:schemeClr val="accent1">
                    <a:lumMod val="75000"/>
                  </a:schemeClr>
                </a:solidFill>
              </a:rPr>
            </a:br>
            <a:r>
              <a:rPr lang="de-DE" sz="2400" dirty="0" smtClean="0">
                <a:solidFill>
                  <a:schemeClr val="accent1">
                    <a:lumMod val="75000"/>
                  </a:schemeClr>
                </a:solidFill>
              </a:rPr>
              <a:t>verflüchtigen</a:t>
            </a:r>
            <a:br>
              <a:rPr lang="de-DE" sz="2400" dirty="0" smtClean="0">
                <a:solidFill>
                  <a:schemeClr val="accent1">
                    <a:lumMod val="75000"/>
                  </a:schemeClr>
                </a:solidFill>
              </a:rPr>
            </a:br>
            <a:r>
              <a:rPr lang="de-DE" sz="2400" dirty="0" smtClean="0">
                <a:solidFill>
                  <a:schemeClr val="accent1">
                    <a:lumMod val="75000"/>
                  </a:schemeClr>
                </a:solidFill>
              </a:rPr>
              <a:t>farb- und geruchlos</a:t>
            </a:r>
            <a:r>
              <a:rPr lang="de-DE" sz="2000" dirty="0" smtClean="0"/>
              <a:t/>
            </a:r>
            <a:br>
              <a:rPr lang="de-DE" sz="2000" dirty="0" smtClean="0"/>
            </a:br>
            <a:r>
              <a:rPr lang="de-DE" sz="2400" dirty="0" smtClean="0">
                <a:solidFill>
                  <a:schemeClr val="accent1">
                    <a:lumMod val="75000"/>
                  </a:schemeClr>
                </a:solidFill>
              </a:rPr>
              <a:t>in reinem Zustand</a:t>
            </a:r>
          </a:p>
          <a:p>
            <a:pPr marL="0" indent="0">
              <a:spcBef>
                <a:spcPts val="0"/>
              </a:spcBef>
              <a:buNone/>
            </a:pPr>
            <a:r>
              <a:rPr lang="de-DE" sz="2400" dirty="0">
                <a:solidFill>
                  <a:schemeClr val="accent1">
                    <a:lumMod val="75000"/>
                  </a:schemeClr>
                </a:solidFill>
              </a:rPr>
              <a:t>i</a:t>
            </a:r>
            <a:r>
              <a:rPr lang="de-DE" sz="2400" dirty="0" smtClean="0">
                <a:solidFill>
                  <a:schemeClr val="accent1">
                    <a:lumMod val="75000"/>
                  </a:schemeClr>
                </a:solidFill>
              </a:rPr>
              <a:t>n Kristallen gebunden</a:t>
            </a:r>
          </a:p>
          <a:p>
            <a:pPr marL="0" indent="0">
              <a:spcBef>
                <a:spcPts val="0"/>
              </a:spcBef>
              <a:buNone/>
            </a:pPr>
            <a:endParaRPr lang="de-DE" sz="2400" dirty="0">
              <a:solidFill>
                <a:schemeClr val="accent1">
                  <a:lumMod val="75000"/>
                </a:schemeClr>
              </a:solidFill>
            </a:endParaRPr>
          </a:p>
          <a:p>
            <a:pPr marL="0" indent="0">
              <a:spcBef>
                <a:spcPts val="0"/>
              </a:spcBef>
              <a:buNone/>
            </a:pPr>
            <a:endParaRPr lang="de-DE" sz="2400" dirty="0" smtClean="0">
              <a:solidFill>
                <a:schemeClr val="accent1">
                  <a:lumMod val="75000"/>
                </a:schemeClr>
              </a:solidFill>
            </a:endParaRPr>
          </a:p>
          <a:p>
            <a:pPr marL="0" indent="0">
              <a:spcBef>
                <a:spcPts val="0"/>
              </a:spcBef>
              <a:buNone/>
            </a:pPr>
            <a:endParaRPr lang="de-DE" sz="2400" dirty="0">
              <a:solidFill>
                <a:schemeClr val="accent1">
                  <a:lumMod val="75000"/>
                </a:schemeClr>
              </a:solidFill>
            </a:endParaRPr>
          </a:p>
          <a:p>
            <a:pPr marL="0" indent="0">
              <a:spcBef>
                <a:spcPts val="0"/>
              </a:spcBef>
              <a:buNone/>
            </a:pPr>
            <a:endParaRPr lang="de-DE" sz="2400" dirty="0" smtClean="0">
              <a:solidFill>
                <a:srgbClr val="7030A0"/>
              </a:solidFill>
            </a:endParaRPr>
          </a:p>
          <a:p>
            <a:pPr marL="0" indent="0">
              <a:spcBef>
                <a:spcPts val="0"/>
              </a:spcBef>
              <a:buNone/>
            </a:pPr>
            <a:r>
              <a:rPr lang="de-DE" sz="2400" dirty="0">
                <a:solidFill>
                  <a:srgbClr val="7030A0"/>
                </a:solidFill>
                <a:latin typeface="Jokerman" pitchFamily="82" charset="0"/>
              </a:rPr>
              <a:t>s</a:t>
            </a:r>
            <a:r>
              <a:rPr lang="de-DE" sz="2400" dirty="0" smtClean="0">
                <a:solidFill>
                  <a:srgbClr val="7030A0"/>
                </a:solidFill>
                <a:latin typeface="Jokerman" pitchFamily="82" charset="0"/>
              </a:rPr>
              <a:t>owie fachsprachlicher Satzbau!!</a:t>
            </a:r>
            <a:r>
              <a:rPr lang="de-DE" sz="2000" dirty="0" smtClean="0">
                <a:solidFill>
                  <a:srgbClr val="7030A0"/>
                </a:solidFill>
              </a:rPr>
              <a:t/>
            </a:r>
            <a:br>
              <a:rPr lang="de-DE" sz="2000" dirty="0" smtClean="0">
                <a:solidFill>
                  <a:srgbClr val="7030A0"/>
                </a:solidFill>
              </a:rPr>
            </a:br>
            <a:endParaRPr lang="de-DE" sz="2000" dirty="0">
              <a:solidFill>
                <a:srgbClr val="7030A0"/>
              </a:solidFill>
            </a:endParaRPr>
          </a:p>
          <a:p>
            <a:pPr marL="0" indent="0">
              <a:spcBef>
                <a:spcPts val="0"/>
              </a:spcBef>
              <a:buNone/>
            </a:pPr>
            <a:endParaRPr lang="de-DE" sz="2000" dirty="0"/>
          </a:p>
        </p:txBody>
      </p:sp>
      <p:sp>
        <p:nvSpPr>
          <p:cNvPr id="8" name="Textfeld 7"/>
          <p:cNvSpPr txBox="1"/>
          <p:nvPr/>
        </p:nvSpPr>
        <p:spPr>
          <a:xfrm>
            <a:off x="3419872" y="1628800"/>
            <a:ext cx="2304256" cy="5078313"/>
          </a:xfrm>
          <a:prstGeom prst="rect">
            <a:avLst/>
          </a:prstGeom>
          <a:solidFill>
            <a:schemeClr val="tx2">
              <a:lumMod val="20000"/>
              <a:lumOff val="80000"/>
            </a:schemeClr>
          </a:solidFill>
        </p:spPr>
        <p:txBody>
          <a:bodyPr wrap="square" rtlCol="0">
            <a:spAutoFit/>
          </a:bodyPr>
          <a:lstStyle/>
          <a:p>
            <a:r>
              <a:rPr lang="de-DE" sz="2400" dirty="0" smtClean="0">
                <a:solidFill>
                  <a:schemeClr val="tx2">
                    <a:lumMod val="75000"/>
                  </a:schemeClr>
                </a:solidFill>
              </a:rPr>
              <a:t>ist eine Flüssigkeit</a:t>
            </a:r>
          </a:p>
          <a:p>
            <a:r>
              <a:rPr lang="de-DE" sz="2400" dirty="0">
                <a:solidFill>
                  <a:schemeClr val="tx2">
                    <a:lumMod val="75000"/>
                  </a:schemeClr>
                </a:solidFill>
              </a:rPr>
              <a:t>i</a:t>
            </a:r>
            <a:r>
              <a:rPr lang="de-DE" sz="2400" dirty="0" smtClean="0">
                <a:solidFill>
                  <a:schemeClr val="tx2">
                    <a:lumMod val="75000"/>
                  </a:schemeClr>
                </a:solidFill>
              </a:rPr>
              <a:t>st flüssig</a:t>
            </a:r>
            <a:endParaRPr lang="de-DE" sz="2400" dirty="0">
              <a:solidFill>
                <a:schemeClr val="tx2">
                  <a:lumMod val="75000"/>
                </a:schemeClr>
              </a:solidFill>
            </a:endParaRPr>
          </a:p>
          <a:p>
            <a:r>
              <a:rPr lang="de-DE" sz="2400" dirty="0" smtClean="0">
                <a:solidFill>
                  <a:schemeClr val="tx2">
                    <a:lumMod val="75000"/>
                  </a:schemeClr>
                </a:solidFill>
              </a:rPr>
              <a:t>ist farblos</a:t>
            </a:r>
            <a:br>
              <a:rPr lang="de-DE" sz="2400" dirty="0" smtClean="0">
                <a:solidFill>
                  <a:schemeClr val="tx2">
                    <a:lumMod val="75000"/>
                  </a:schemeClr>
                </a:solidFill>
              </a:rPr>
            </a:br>
            <a:r>
              <a:rPr lang="de-DE" sz="2400" dirty="0" smtClean="0">
                <a:solidFill>
                  <a:schemeClr val="tx2">
                    <a:lumMod val="75000"/>
                  </a:schemeClr>
                </a:solidFill>
              </a:rPr>
              <a:t>die Wärme</a:t>
            </a:r>
            <a:br>
              <a:rPr lang="de-DE" sz="2400" dirty="0" smtClean="0">
                <a:solidFill>
                  <a:schemeClr val="tx2">
                    <a:lumMod val="75000"/>
                  </a:schemeClr>
                </a:solidFill>
              </a:rPr>
            </a:br>
            <a:r>
              <a:rPr lang="de-DE" sz="2400" dirty="0" smtClean="0">
                <a:solidFill>
                  <a:schemeClr val="tx2">
                    <a:lumMod val="75000"/>
                  </a:schemeClr>
                </a:solidFill>
              </a:rPr>
              <a:t>der Raureif</a:t>
            </a:r>
          </a:p>
          <a:p>
            <a:r>
              <a:rPr lang="de-DE" sz="2400" dirty="0" smtClean="0">
                <a:solidFill>
                  <a:schemeClr val="tx2">
                    <a:lumMod val="75000"/>
                  </a:schemeClr>
                </a:solidFill>
              </a:rPr>
              <a:t>der Wasserdampf</a:t>
            </a:r>
          </a:p>
          <a:p>
            <a:r>
              <a:rPr lang="de-DE" sz="2400" dirty="0" smtClean="0">
                <a:solidFill>
                  <a:schemeClr val="tx2">
                    <a:lumMod val="75000"/>
                  </a:schemeClr>
                </a:solidFill>
              </a:rPr>
              <a:t>Beschlagen</a:t>
            </a:r>
          </a:p>
          <a:p>
            <a:r>
              <a:rPr lang="de-DE" sz="2400" dirty="0">
                <a:solidFill>
                  <a:schemeClr val="tx2">
                    <a:lumMod val="75000"/>
                  </a:schemeClr>
                </a:solidFill>
              </a:rPr>
              <a:t>d</a:t>
            </a:r>
            <a:r>
              <a:rPr lang="de-DE" sz="2400" dirty="0" smtClean="0">
                <a:solidFill>
                  <a:schemeClr val="tx2">
                    <a:lumMod val="75000"/>
                  </a:schemeClr>
                </a:solidFill>
              </a:rPr>
              <a:t>er Geruch</a:t>
            </a:r>
          </a:p>
          <a:p>
            <a:r>
              <a:rPr lang="de-DE" sz="2400" dirty="0">
                <a:solidFill>
                  <a:schemeClr val="tx2">
                    <a:lumMod val="75000"/>
                  </a:schemeClr>
                </a:solidFill>
              </a:rPr>
              <a:t>d</a:t>
            </a:r>
            <a:r>
              <a:rPr lang="de-DE" sz="2400" dirty="0" smtClean="0">
                <a:solidFill>
                  <a:schemeClr val="tx2">
                    <a:lumMod val="75000"/>
                  </a:schemeClr>
                </a:solidFill>
              </a:rPr>
              <a:t>er Zustand</a:t>
            </a:r>
            <a:br>
              <a:rPr lang="de-DE" sz="2400" dirty="0" smtClean="0">
                <a:solidFill>
                  <a:schemeClr val="tx2">
                    <a:lumMod val="75000"/>
                  </a:schemeClr>
                </a:solidFill>
              </a:rPr>
            </a:br>
            <a:r>
              <a:rPr lang="de-DE" sz="2400" dirty="0" smtClean="0">
                <a:solidFill>
                  <a:schemeClr val="tx2">
                    <a:lumMod val="75000"/>
                  </a:schemeClr>
                </a:solidFill>
              </a:rPr>
              <a:t>die Verbindung</a:t>
            </a:r>
          </a:p>
          <a:p>
            <a:r>
              <a:rPr lang="de-DE" dirty="0" smtClean="0">
                <a:solidFill>
                  <a:srgbClr val="7030A0"/>
                </a:solidFill>
              </a:rPr>
              <a:t/>
            </a:r>
            <a:br>
              <a:rPr lang="de-DE" dirty="0" smtClean="0">
                <a:solidFill>
                  <a:srgbClr val="7030A0"/>
                </a:solidFill>
              </a:rPr>
            </a:br>
            <a:endParaRPr lang="de-DE" dirty="0"/>
          </a:p>
        </p:txBody>
      </p:sp>
      <p:sp>
        <p:nvSpPr>
          <p:cNvPr id="9" name="Textfeld 8"/>
          <p:cNvSpPr txBox="1"/>
          <p:nvPr/>
        </p:nvSpPr>
        <p:spPr>
          <a:xfrm>
            <a:off x="473116" y="6381328"/>
            <a:ext cx="8491372" cy="369332"/>
          </a:xfrm>
          <a:prstGeom prst="rect">
            <a:avLst/>
          </a:prstGeom>
          <a:noFill/>
        </p:spPr>
        <p:txBody>
          <a:bodyPr wrap="square" rtlCol="0">
            <a:spAutoFit/>
          </a:bodyPr>
          <a:lstStyle/>
          <a:p>
            <a:r>
              <a:rPr lang="de-DE" dirty="0" smtClean="0">
                <a:solidFill>
                  <a:schemeClr val="accent1">
                    <a:lumMod val="75000"/>
                  </a:schemeClr>
                </a:solidFill>
              </a:rPr>
              <a:t>Erste Wörterbücher für </a:t>
            </a:r>
            <a:r>
              <a:rPr lang="de-DE" dirty="0" err="1" smtClean="0">
                <a:solidFill>
                  <a:schemeClr val="accent1">
                    <a:lumMod val="75000"/>
                  </a:schemeClr>
                </a:solidFill>
              </a:rPr>
              <a:t>DaM</a:t>
            </a:r>
            <a:r>
              <a:rPr lang="de-DE" dirty="0" smtClean="0">
                <a:solidFill>
                  <a:schemeClr val="accent1">
                    <a:lumMod val="75000"/>
                  </a:schemeClr>
                </a:solidFill>
              </a:rPr>
              <a:t> und </a:t>
            </a:r>
            <a:r>
              <a:rPr lang="de-DE" dirty="0" err="1" smtClean="0">
                <a:solidFill>
                  <a:schemeClr val="accent1">
                    <a:lumMod val="75000"/>
                  </a:schemeClr>
                </a:solidFill>
              </a:rPr>
              <a:t>DaZ</a:t>
            </a:r>
            <a:r>
              <a:rPr lang="de-DE" dirty="0" smtClean="0">
                <a:solidFill>
                  <a:schemeClr val="accent1">
                    <a:lumMod val="75000"/>
                  </a:schemeClr>
                </a:solidFill>
              </a:rPr>
              <a:t>:</a:t>
            </a:r>
            <a:r>
              <a:rPr lang="de-DE" dirty="0" smtClean="0"/>
              <a:t> </a:t>
            </a:r>
            <a:r>
              <a:rPr lang="de-DE" b="1" dirty="0" smtClean="0">
                <a:solidFill>
                  <a:srgbClr val="7030A0"/>
                </a:solidFill>
                <a:hlinkClick r:id="rId3"/>
              </a:rPr>
              <a:t>www.freidaz.de</a:t>
            </a:r>
            <a:endParaRPr lang="de-DE" b="1" dirty="0">
              <a:solidFill>
                <a:srgbClr val="7030A0"/>
              </a:solidFill>
            </a:endParaRPr>
          </a:p>
        </p:txBody>
      </p:sp>
    </p:spTree>
    <p:extLst>
      <p:ext uri="{BB962C8B-B14F-4D97-AF65-F5344CB8AC3E}">
        <p14:creationId xmlns:p14="http://schemas.microsoft.com/office/powerpoint/2010/main" val="128030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down)">
                                      <p:cBhvr>
                                        <p:cTn id="30" dur="500"/>
                                        <p:tgtEl>
                                          <p:spTgt spid="8">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down)">
                                      <p:cBhvr>
                                        <p:cTn id="33" dur="500"/>
                                        <p:tgtEl>
                                          <p:spTgt spid="8">
                                            <p:txEl>
                                              <p:pRg st="5" end="5"/>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wipe(down)">
                                      <p:cBhvr>
                                        <p:cTn id="36" dur="500"/>
                                        <p:tgtEl>
                                          <p:spTgt spid="8">
                                            <p:txEl>
                                              <p:pRg st="6" end="6"/>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Effect transition="in" filter="wipe(down)">
                                      <p:cBhvr>
                                        <p:cTn id="39" dur="500"/>
                                        <p:tgtEl>
                                          <p:spTgt spid="8">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wipe(down)">
                                      <p:cBhvr>
                                        <p:cTn id="44" dur="500"/>
                                        <p:tgtEl>
                                          <p:spTgt spid="5">
                                            <p:txEl>
                                              <p:pRg st="0" end="0"/>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down)">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wipe(down)">
                                      <p:cBhvr>
                                        <p:cTn id="5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7384"/>
            <a:ext cx="8229600" cy="850106"/>
          </a:xfrm>
          <a:solidFill>
            <a:srgbClr val="FFFF00"/>
          </a:solidFill>
        </p:spPr>
        <p:txBody>
          <a:bodyPr>
            <a:normAutofit/>
          </a:bodyPr>
          <a:lstStyle/>
          <a:p>
            <a:r>
              <a:rPr lang="de-DE" sz="3200" dirty="0" smtClean="0">
                <a:solidFill>
                  <a:srgbClr val="0000FF"/>
                </a:solidFill>
                <a:latin typeface="Forte" pitchFamily="66" charset="0"/>
              </a:rPr>
              <a:t>Wörter durchschauen und verstehen</a:t>
            </a:r>
            <a:endParaRPr lang="de-DE" sz="3200" dirty="0">
              <a:solidFill>
                <a:srgbClr val="0000FF"/>
              </a:solidFill>
              <a:latin typeface="Forte" pitchFamily="66" charset="0"/>
            </a:endParaRPr>
          </a:p>
        </p:txBody>
      </p:sp>
      <p:sp>
        <p:nvSpPr>
          <p:cNvPr id="3" name="Inhaltsplatzhalter 2"/>
          <p:cNvSpPr>
            <a:spLocks noGrp="1"/>
          </p:cNvSpPr>
          <p:nvPr>
            <p:ph sz="half" idx="1"/>
          </p:nvPr>
        </p:nvSpPr>
        <p:spPr>
          <a:xfrm>
            <a:off x="457200" y="792088"/>
            <a:ext cx="4038600" cy="5445224"/>
          </a:xfrm>
        </p:spPr>
        <p:txBody>
          <a:bodyPr>
            <a:noAutofit/>
          </a:bodyPr>
          <a:lstStyle/>
          <a:p>
            <a:pPr marL="0" indent="0">
              <a:lnSpc>
                <a:spcPct val="90000"/>
              </a:lnSpc>
              <a:spcBef>
                <a:spcPts val="0"/>
              </a:spcBef>
              <a:buNone/>
            </a:pPr>
            <a:r>
              <a:rPr lang="de-DE" sz="2200" b="1" dirty="0" smtClean="0">
                <a:solidFill>
                  <a:srgbClr val="7030A0"/>
                </a:solidFill>
              </a:rPr>
              <a:t>Den Bau der Wörter durchschauen</a:t>
            </a:r>
          </a:p>
          <a:p>
            <a:pPr>
              <a:lnSpc>
                <a:spcPct val="90000"/>
              </a:lnSpc>
              <a:spcBef>
                <a:spcPts val="0"/>
              </a:spcBef>
            </a:pPr>
            <a:r>
              <a:rPr lang="de-DE" sz="2200" dirty="0" smtClean="0"/>
              <a:t>Einfache Form:</a:t>
            </a:r>
          </a:p>
          <a:p>
            <a:pPr marL="0" indent="0">
              <a:lnSpc>
                <a:spcPct val="90000"/>
              </a:lnSpc>
              <a:spcBef>
                <a:spcPts val="0"/>
              </a:spcBef>
              <a:buNone/>
            </a:pPr>
            <a:r>
              <a:rPr lang="de-DE" sz="2200" dirty="0" smtClean="0">
                <a:solidFill>
                  <a:schemeClr val="accent6">
                    <a:lumMod val="50000"/>
                  </a:schemeClr>
                </a:solidFill>
              </a:rPr>
              <a:t>-    </a:t>
            </a:r>
            <a:r>
              <a:rPr lang="de-DE" sz="2200" dirty="0" smtClean="0">
                <a:solidFill>
                  <a:srgbClr val="0070C0"/>
                </a:solidFill>
              </a:rPr>
              <a:t>das Wasser, trinken</a:t>
            </a:r>
            <a:endParaRPr lang="de-DE" sz="2200" dirty="0">
              <a:solidFill>
                <a:srgbClr val="0070C0"/>
              </a:solidFill>
            </a:endParaRPr>
          </a:p>
          <a:p>
            <a:pPr>
              <a:lnSpc>
                <a:spcPct val="90000"/>
              </a:lnSpc>
              <a:spcBef>
                <a:spcPts val="0"/>
              </a:spcBef>
            </a:pPr>
            <a:r>
              <a:rPr lang="de-DE" sz="2200" dirty="0" smtClean="0"/>
              <a:t>Zusammensetzen:</a:t>
            </a:r>
          </a:p>
          <a:p>
            <a:pPr>
              <a:lnSpc>
                <a:spcPct val="90000"/>
              </a:lnSpc>
              <a:spcBef>
                <a:spcPts val="0"/>
              </a:spcBef>
              <a:buFontTx/>
              <a:buChar char="-"/>
            </a:pPr>
            <a:r>
              <a:rPr lang="de-DE" sz="2200" dirty="0" smtClean="0">
                <a:solidFill>
                  <a:srgbClr val="0070C0"/>
                </a:solidFill>
              </a:rPr>
              <a:t>der Wassertropfen</a:t>
            </a:r>
          </a:p>
          <a:p>
            <a:pPr>
              <a:lnSpc>
                <a:spcPct val="90000"/>
              </a:lnSpc>
              <a:spcBef>
                <a:spcPts val="0"/>
              </a:spcBef>
              <a:buFontTx/>
              <a:buChar char="-"/>
            </a:pPr>
            <a:r>
              <a:rPr lang="de-DE" sz="2200" dirty="0" smtClean="0">
                <a:solidFill>
                  <a:srgbClr val="0070C0"/>
                </a:solidFill>
              </a:rPr>
              <a:t>der Trinkhalm, leertrinken</a:t>
            </a:r>
          </a:p>
          <a:p>
            <a:pPr>
              <a:lnSpc>
                <a:spcPct val="90000"/>
              </a:lnSpc>
              <a:spcBef>
                <a:spcPts val="0"/>
              </a:spcBef>
            </a:pPr>
            <a:r>
              <a:rPr lang="de-DE" sz="2200" dirty="0" smtClean="0"/>
              <a:t>Ableiten:</a:t>
            </a:r>
          </a:p>
          <a:p>
            <a:pPr>
              <a:lnSpc>
                <a:spcPct val="90000"/>
              </a:lnSpc>
              <a:spcBef>
                <a:spcPts val="0"/>
              </a:spcBef>
              <a:buFontTx/>
              <a:buChar char="-"/>
            </a:pPr>
            <a:r>
              <a:rPr lang="de-DE" sz="2200" dirty="0" smtClean="0">
                <a:solidFill>
                  <a:srgbClr val="0070C0"/>
                </a:solidFill>
              </a:rPr>
              <a:t>wässern, bewässern</a:t>
            </a:r>
          </a:p>
          <a:p>
            <a:pPr>
              <a:lnSpc>
                <a:spcPct val="90000"/>
              </a:lnSpc>
              <a:spcBef>
                <a:spcPts val="0"/>
              </a:spcBef>
              <a:buFontTx/>
              <a:buChar char="-"/>
            </a:pPr>
            <a:r>
              <a:rPr lang="de-DE" sz="2200" dirty="0" smtClean="0">
                <a:solidFill>
                  <a:srgbClr val="0070C0"/>
                </a:solidFill>
              </a:rPr>
              <a:t>austrinken</a:t>
            </a:r>
            <a:endParaRPr lang="de-DE" sz="2200" dirty="0">
              <a:solidFill>
                <a:srgbClr val="0070C0"/>
              </a:solidFill>
            </a:endParaRPr>
          </a:p>
          <a:p>
            <a:pPr>
              <a:lnSpc>
                <a:spcPct val="90000"/>
              </a:lnSpc>
              <a:spcBef>
                <a:spcPts val="0"/>
              </a:spcBef>
            </a:pPr>
            <a:r>
              <a:rPr lang="de-DE" sz="2200" dirty="0" smtClean="0"/>
              <a:t>Wortfamilie</a:t>
            </a:r>
          </a:p>
          <a:p>
            <a:pPr>
              <a:lnSpc>
                <a:spcPct val="90000"/>
              </a:lnSpc>
              <a:spcBef>
                <a:spcPts val="0"/>
              </a:spcBef>
              <a:buFontTx/>
              <a:buChar char="-"/>
            </a:pPr>
            <a:r>
              <a:rPr lang="de-DE" sz="2200" dirty="0" smtClean="0">
                <a:solidFill>
                  <a:srgbClr val="0070C0"/>
                </a:solidFill>
              </a:rPr>
              <a:t>Das Wasser, Gewässer, wässerig, das Wasserglas, das Wischwasser, das Salzwasser, der Wasserstand</a:t>
            </a:r>
          </a:p>
          <a:p>
            <a:pPr>
              <a:lnSpc>
                <a:spcPct val="90000"/>
              </a:lnSpc>
              <a:spcBef>
                <a:spcPts val="0"/>
              </a:spcBef>
              <a:buFontTx/>
              <a:buChar char="-"/>
            </a:pPr>
            <a:r>
              <a:rPr lang="de-DE" sz="2200" dirty="0" smtClean="0">
                <a:solidFill>
                  <a:srgbClr val="0070C0"/>
                </a:solidFill>
              </a:rPr>
              <a:t>trinken, der Trank/Trunk,</a:t>
            </a:r>
            <a:br>
              <a:rPr lang="de-DE" sz="2200" dirty="0" smtClean="0">
                <a:solidFill>
                  <a:srgbClr val="0070C0"/>
                </a:solidFill>
              </a:rPr>
            </a:br>
            <a:r>
              <a:rPr lang="de-DE" sz="2200" dirty="0" smtClean="0">
                <a:solidFill>
                  <a:srgbClr val="0070C0"/>
                </a:solidFill>
              </a:rPr>
              <a:t>trinkbar, das Getränk, die Tränke </a:t>
            </a:r>
            <a:endParaRPr lang="de-DE" sz="2200" dirty="0">
              <a:solidFill>
                <a:srgbClr val="0070C0"/>
              </a:solidFill>
            </a:endParaRPr>
          </a:p>
        </p:txBody>
      </p:sp>
      <p:sp>
        <p:nvSpPr>
          <p:cNvPr id="4" name="Inhaltsplatzhalter 3"/>
          <p:cNvSpPr>
            <a:spLocks noGrp="1"/>
          </p:cNvSpPr>
          <p:nvPr>
            <p:ph sz="half" idx="2"/>
          </p:nvPr>
        </p:nvSpPr>
        <p:spPr>
          <a:xfrm>
            <a:off x="4427984" y="764704"/>
            <a:ext cx="4258816" cy="6093296"/>
          </a:xfrm>
        </p:spPr>
        <p:txBody>
          <a:bodyPr>
            <a:noAutofit/>
          </a:bodyPr>
          <a:lstStyle/>
          <a:p>
            <a:pPr marL="0" indent="0">
              <a:lnSpc>
                <a:spcPct val="90000"/>
              </a:lnSpc>
              <a:spcBef>
                <a:spcPts val="0"/>
              </a:spcBef>
              <a:buNone/>
            </a:pPr>
            <a:r>
              <a:rPr lang="de-DE" sz="2200" b="1" dirty="0" smtClean="0">
                <a:solidFill>
                  <a:srgbClr val="7030A0"/>
                </a:solidFill>
              </a:rPr>
              <a:t>Die Bedeutung der Wörter verstehen</a:t>
            </a:r>
          </a:p>
          <a:p>
            <a:pPr>
              <a:lnSpc>
                <a:spcPct val="90000"/>
              </a:lnSpc>
              <a:spcBef>
                <a:spcPts val="0"/>
              </a:spcBef>
            </a:pPr>
            <a:r>
              <a:rPr lang="de-DE" sz="2200" dirty="0" smtClean="0"/>
              <a:t>Erklärung</a:t>
            </a:r>
          </a:p>
          <a:p>
            <a:pPr>
              <a:lnSpc>
                <a:spcPct val="90000"/>
              </a:lnSpc>
              <a:spcBef>
                <a:spcPts val="0"/>
              </a:spcBef>
              <a:buFontTx/>
              <a:buChar char="-"/>
            </a:pPr>
            <a:r>
              <a:rPr lang="de-DE" sz="2200" dirty="0" smtClean="0">
                <a:solidFill>
                  <a:srgbClr val="0070C0"/>
                </a:solidFill>
              </a:rPr>
              <a:t>Eis ist gefrorenes Wasser.</a:t>
            </a:r>
          </a:p>
          <a:p>
            <a:pPr>
              <a:lnSpc>
                <a:spcPct val="90000"/>
              </a:lnSpc>
              <a:spcBef>
                <a:spcPts val="0"/>
              </a:spcBef>
              <a:buFontTx/>
              <a:buChar char="-"/>
            </a:pPr>
            <a:r>
              <a:rPr lang="de-DE" sz="2200" dirty="0" smtClean="0">
                <a:solidFill>
                  <a:srgbClr val="0070C0"/>
                </a:solidFill>
              </a:rPr>
              <a:t>Trinkbar: man kann/darf es trinken.</a:t>
            </a:r>
            <a:endParaRPr lang="de-DE" sz="2200" dirty="0">
              <a:solidFill>
                <a:srgbClr val="0070C0"/>
              </a:solidFill>
            </a:endParaRPr>
          </a:p>
          <a:p>
            <a:pPr>
              <a:lnSpc>
                <a:spcPct val="90000"/>
              </a:lnSpc>
              <a:spcBef>
                <a:spcPts val="0"/>
              </a:spcBef>
            </a:pPr>
            <a:r>
              <a:rPr lang="de-DE" sz="2200" dirty="0" smtClean="0"/>
              <a:t>Kontext und Umschreibung</a:t>
            </a:r>
          </a:p>
          <a:p>
            <a:pPr marL="0" indent="0">
              <a:lnSpc>
                <a:spcPct val="90000"/>
              </a:lnSpc>
              <a:spcBef>
                <a:spcPts val="0"/>
              </a:spcBef>
              <a:buNone/>
            </a:pPr>
            <a:r>
              <a:rPr lang="de-DE" sz="2200" dirty="0" smtClean="0">
                <a:solidFill>
                  <a:schemeClr val="accent6">
                    <a:lumMod val="50000"/>
                  </a:schemeClr>
                </a:solidFill>
              </a:rPr>
              <a:t>-    </a:t>
            </a:r>
            <a:r>
              <a:rPr lang="de-DE" sz="2200" dirty="0" smtClean="0">
                <a:solidFill>
                  <a:srgbClr val="0070C0"/>
                </a:solidFill>
              </a:rPr>
              <a:t>Wasser wird </a:t>
            </a:r>
            <a:r>
              <a:rPr lang="de-DE" sz="2200" u="sng" dirty="0" smtClean="0">
                <a:solidFill>
                  <a:srgbClr val="0070C0"/>
                </a:solidFill>
              </a:rPr>
              <a:t>bei Wärme </a:t>
            </a:r>
            <a:r>
              <a:rPr lang="de-DE" sz="2200" dirty="0" smtClean="0">
                <a:solidFill>
                  <a:srgbClr val="0070C0"/>
                </a:solidFill>
              </a:rPr>
              <a:t>ein    </a:t>
            </a:r>
            <a:br>
              <a:rPr lang="de-DE" sz="2200" dirty="0" smtClean="0">
                <a:solidFill>
                  <a:srgbClr val="0070C0"/>
                </a:solidFill>
              </a:rPr>
            </a:br>
            <a:r>
              <a:rPr lang="de-DE" sz="2200" dirty="0" smtClean="0">
                <a:solidFill>
                  <a:srgbClr val="0070C0"/>
                </a:solidFill>
              </a:rPr>
              <a:t>      </a:t>
            </a:r>
            <a:r>
              <a:rPr lang="de-DE" sz="2200" u="sng" dirty="0" smtClean="0">
                <a:solidFill>
                  <a:srgbClr val="0070C0"/>
                </a:solidFill>
              </a:rPr>
              <a:t>Gas</a:t>
            </a:r>
            <a:r>
              <a:rPr lang="de-DE" sz="2200" dirty="0" smtClean="0">
                <a:solidFill>
                  <a:srgbClr val="0070C0"/>
                </a:solidFill>
              </a:rPr>
              <a:t>, das sich in der Luft </a:t>
            </a:r>
            <a:br>
              <a:rPr lang="de-DE" sz="2200" dirty="0" smtClean="0">
                <a:solidFill>
                  <a:srgbClr val="0070C0"/>
                </a:solidFill>
              </a:rPr>
            </a:br>
            <a:r>
              <a:rPr lang="de-DE" sz="2200" dirty="0" smtClean="0">
                <a:solidFill>
                  <a:srgbClr val="0070C0"/>
                </a:solidFill>
              </a:rPr>
              <a:t>      </a:t>
            </a:r>
            <a:r>
              <a:rPr lang="de-DE" sz="2200" u="sng" dirty="0" smtClean="0">
                <a:solidFill>
                  <a:srgbClr val="0070C0"/>
                </a:solidFill>
              </a:rPr>
              <a:t>verflüchtigt</a:t>
            </a:r>
            <a:r>
              <a:rPr lang="de-DE" sz="2200" dirty="0" smtClean="0">
                <a:solidFill>
                  <a:srgbClr val="0070C0"/>
                </a:solidFill>
              </a:rPr>
              <a:t>.  </a:t>
            </a:r>
          </a:p>
          <a:p>
            <a:pPr>
              <a:lnSpc>
                <a:spcPct val="90000"/>
              </a:lnSpc>
              <a:spcBef>
                <a:spcPts val="0"/>
              </a:spcBef>
            </a:pPr>
            <a:r>
              <a:rPr lang="de-DE" sz="2200" dirty="0" smtClean="0"/>
              <a:t>Wortfeld</a:t>
            </a:r>
          </a:p>
          <a:p>
            <a:pPr marL="0" indent="0">
              <a:lnSpc>
                <a:spcPct val="90000"/>
              </a:lnSpc>
              <a:spcBef>
                <a:spcPts val="0"/>
              </a:spcBef>
              <a:buNone/>
            </a:pPr>
            <a:r>
              <a:rPr lang="de-DE" sz="2200" dirty="0" smtClean="0">
                <a:solidFill>
                  <a:srgbClr val="0070C0"/>
                </a:solidFill>
              </a:rPr>
              <a:t>Das Wasser, das Gewässer, der See, der Teich, der Bach, der Fluss, das Meer/die See, der Ozean, die Welle, der Wasserfall</a:t>
            </a:r>
          </a:p>
          <a:p>
            <a:pPr marL="0" indent="0">
              <a:lnSpc>
                <a:spcPct val="90000"/>
              </a:lnSpc>
              <a:spcBef>
                <a:spcPts val="0"/>
              </a:spcBef>
              <a:buNone/>
            </a:pPr>
            <a:r>
              <a:rPr lang="de-DE" sz="2200" dirty="0" smtClean="0">
                <a:solidFill>
                  <a:srgbClr val="0070C0"/>
                </a:solidFill>
              </a:rPr>
              <a:t>rinnen, fließen, strömen, (liegen, ruhen)  </a:t>
            </a:r>
          </a:p>
          <a:p>
            <a:pPr>
              <a:lnSpc>
                <a:spcPct val="90000"/>
              </a:lnSpc>
              <a:spcBef>
                <a:spcPts val="0"/>
              </a:spcBef>
            </a:pPr>
            <a:r>
              <a:rPr lang="de-DE" sz="2200" dirty="0" smtClean="0"/>
              <a:t>Ober- und Unterbegriff</a:t>
            </a:r>
          </a:p>
          <a:p>
            <a:pPr marL="0" indent="0">
              <a:lnSpc>
                <a:spcPct val="90000"/>
              </a:lnSpc>
              <a:spcBef>
                <a:spcPts val="0"/>
              </a:spcBef>
              <a:buNone/>
            </a:pPr>
            <a:r>
              <a:rPr lang="de-DE" sz="2200" dirty="0">
                <a:solidFill>
                  <a:srgbClr val="0070C0"/>
                </a:solidFill>
              </a:rPr>
              <a:t>d</a:t>
            </a:r>
            <a:r>
              <a:rPr lang="de-DE" sz="2200" dirty="0" smtClean="0">
                <a:solidFill>
                  <a:srgbClr val="0070C0"/>
                </a:solidFill>
              </a:rPr>
              <a:t>as Gewässer – der See, Teich, Fluss</a:t>
            </a:r>
            <a:endParaRPr lang="de-DE" sz="2200" dirty="0">
              <a:solidFill>
                <a:srgbClr val="0070C0"/>
              </a:solidFill>
            </a:endParaRPr>
          </a:p>
        </p:txBody>
      </p:sp>
    </p:spTree>
    <p:extLst>
      <p:ext uri="{BB962C8B-B14F-4D97-AF65-F5344CB8AC3E}">
        <p14:creationId xmlns:p14="http://schemas.microsoft.com/office/powerpoint/2010/main" val="372617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wipe(down)">
                                      <p:cBhvr>
                                        <p:cTn id="45" dur="500"/>
                                        <p:tgtEl>
                                          <p:spTgt spid="4">
                                            <p:txEl>
                                              <p:pRg st="0" end="0"/>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wipe(down)">
                                      <p:cBhvr>
                                        <p:cTn id="48" dur="500"/>
                                        <p:tgtEl>
                                          <p:spTgt spid="4">
                                            <p:txEl>
                                              <p:pRg st="1" end="1"/>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wipe(down)">
                                      <p:cBhvr>
                                        <p:cTn id="51" dur="500"/>
                                        <p:tgtEl>
                                          <p:spTgt spid="4">
                                            <p:txEl>
                                              <p:pRg st="2" end="2"/>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wipe(down)">
                                      <p:cBhvr>
                                        <p:cTn id="54" dur="500"/>
                                        <p:tgtEl>
                                          <p:spTgt spid="4">
                                            <p:txEl>
                                              <p:pRg st="3" end="3"/>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down)">
                                      <p:cBhvr>
                                        <p:cTn id="57" dur="500"/>
                                        <p:tgtEl>
                                          <p:spTgt spid="4">
                                            <p:txEl>
                                              <p:pRg st="4" end="4"/>
                                            </p:txEl>
                                          </p:spTgt>
                                        </p:tgtEl>
                                      </p:cBhvr>
                                    </p:animEffect>
                                  </p:childTnLst>
                                </p:cTn>
                              </p:par>
                              <p:par>
                                <p:cTn id="58" presetID="22" presetClass="entr" presetSubtype="4" fill="hold" nodeType="with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wipe(down)">
                                      <p:cBhvr>
                                        <p:cTn id="60" dur="500"/>
                                        <p:tgtEl>
                                          <p:spTgt spid="4">
                                            <p:txEl>
                                              <p:pRg st="5" end="5"/>
                                            </p:txEl>
                                          </p:spTgt>
                                        </p:tgtEl>
                                      </p:cBhvr>
                                    </p:animEffect>
                                  </p:childTnLst>
                                </p:cTn>
                              </p:par>
                              <p:par>
                                <p:cTn id="61" presetID="22" presetClass="entr" presetSubtype="4" fill="hold" nodeType="with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wipe(down)">
                                      <p:cBhvr>
                                        <p:cTn id="63" dur="500"/>
                                        <p:tgtEl>
                                          <p:spTgt spid="4">
                                            <p:txEl>
                                              <p:pRg st="6" end="6"/>
                                            </p:txEl>
                                          </p:spTgt>
                                        </p:tgtEl>
                                      </p:cBhvr>
                                    </p:animEffect>
                                  </p:childTnLst>
                                </p:cTn>
                              </p:par>
                              <p:par>
                                <p:cTn id="64" presetID="22" presetClass="entr" presetSubtype="4" fill="hold" nodeType="with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animEffect transition="in" filter="wipe(down)">
                                      <p:cBhvr>
                                        <p:cTn id="66" dur="500"/>
                                        <p:tgtEl>
                                          <p:spTgt spid="4">
                                            <p:txEl>
                                              <p:pRg st="7" end="7"/>
                                            </p:txEl>
                                          </p:spTgt>
                                        </p:tgtEl>
                                      </p:cBhvr>
                                    </p:animEffect>
                                  </p:childTnLst>
                                </p:cTn>
                              </p:par>
                              <p:par>
                                <p:cTn id="67" presetID="22" presetClass="entr" presetSubtype="4" fill="hold" nodeType="withEffect">
                                  <p:stCondLst>
                                    <p:cond delay="0"/>
                                  </p:stCondLst>
                                  <p:childTnLst>
                                    <p:set>
                                      <p:cBhvr>
                                        <p:cTn id="68" dur="1" fill="hold">
                                          <p:stCondLst>
                                            <p:cond delay="0"/>
                                          </p:stCondLst>
                                        </p:cTn>
                                        <p:tgtEl>
                                          <p:spTgt spid="4">
                                            <p:txEl>
                                              <p:pRg st="8" end="8"/>
                                            </p:txEl>
                                          </p:spTgt>
                                        </p:tgtEl>
                                        <p:attrNameLst>
                                          <p:attrName>style.visibility</p:attrName>
                                        </p:attrNameLst>
                                      </p:cBhvr>
                                      <p:to>
                                        <p:strVal val="visible"/>
                                      </p:to>
                                    </p:set>
                                    <p:animEffect transition="in" filter="wipe(down)">
                                      <p:cBhvr>
                                        <p:cTn id="69" dur="500"/>
                                        <p:tgtEl>
                                          <p:spTgt spid="4">
                                            <p:txEl>
                                              <p:pRg st="8" end="8"/>
                                            </p:txEl>
                                          </p:spTgt>
                                        </p:tgtEl>
                                      </p:cBhvr>
                                    </p:animEffect>
                                  </p:childTnLst>
                                </p:cTn>
                              </p:par>
                              <p:par>
                                <p:cTn id="70" presetID="22" presetClass="entr" presetSubtype="4" fill="hold" nodeType="withEffect">
                                  <p:stCondLst>
                                    <p:cond delay="0"/>
                                  </p:stCondLst>
                                  <p:childTnLst>
                                    <p:set>
                                      <p:cBhvr>
                                        <p:cTn id="71" dur="1" fill="hold">
                                          <p:stCondLst>
                                            <p:cond delay="0"/>
                                          </p:stCondLst>
                                        </p:cTn>
                                        <p:tgtEl>
                                          <p:spTgt spid="4">
                                            <p:txEl>
                                              <p:pRg st="9" end="9"/>
                                            </p:txEl>
                                          </p:spTgt>
                                        </p:tgtEl>
                                        <p:attrNameLst>
                                          <p:attrName>style.visibility</p:attrName>
                                        </p:attrNameLst>
                                      </p:cBhvr>
                                      <p:to>
                                        <p:strVal val="visible"/>
                                      </p:to>
                                    </p:set>
                                    <p:animEffect transition="in" filter="wipe(down)">
                                      <p:cBhvr>
                                        <p:cTn id="72" dur="500"/>
                                        <p:tgtEl>
                                          <p:spTgt spid="4">
                                            <p:txEl>
                                              <p:pRg st="9" end="9"/>
                                            </p:txEl>
                                          </p:spTgt>
                                        </p:tgtEl>
                                      </p:cBhvr>
                                    </p:animEffect>
                                  </p:childTnLst>
                                </p:cTn>
                              </p:par>
                              <p:par>
                                <p:cTn id="73" presetID="22" presetClass="entr" presetSubtype="4" fill="hold" nodeType="with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down)">
                                      <p:cBhvr>
                                        <p:cTn id="7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a:solidFill>
            <a:srgbClr val="FFFF00"/>
          </a:solidFill>
        </p:spPr>
        <p:txBody>
          <a:bodyPr>
            <a:normAutofit/>
          </a:bodyPr>
          <a:lstStyle/>
          <a:p>
            <a:r>
              <a:rPr lang="de-DE" sz="2800" dirty="0" smtClean="0">
                <a:solidFill>
                  <a:srgbClr val="0000FF"/>
                </a:solidFill>
                <a:latin typeface="Forte" pitchFamily="66" charset="0"/>
              </a:rPr>
              <a:t>Methoden der Wortschatzarbeit</a:t>
            </a:r>
            <a:endParaRPr lang="de-DE" sz="2800" dirty="0">
              <a:solidFill>
                <a:srgbClr val="0000FF"/>
              </a:solidFill>
              <a:latin typeface="Forte" pitchFamily="66" charset="0"/>
            </a:endParaRPr>
          </a:p>
        </p:txBody>
      </p:sp>
      <p:sp>
        <p:nvSpPr>
          <p:cNvPr id="3" name="Inhaltsplatzhalter 2"/>
          <p:cNvSpPr>
            <a:spLocks noGrp="1"/>
          </p:cNvSpPr>
          <p:nvPr>
            <p:ph sz="half" idx="1"/>
          </p:nvPr>
        </p:nvSpPr>
        <p:spPr>
          <a:xfrm>
            <a:off x="457200" y="1196752"/>
            <a:ext cx="4038600" cy="4929411"/>
          </a:xfrm>
          <a:solidFill>
            <a:schemeClr val="accent1">
              <a:lumMod val="20000"/>
              <a:lumOff val="80000"/>
            </a:schemeClr>
          </a:solidFill>
        </p:spPr>
        <p:txBody>
          <a:bodyPr>
            <a:normAutofit lnSpcReduction="10000"/>
          </a:bodyPr>
          <a:lstStyle/>
          <a:p>
            <a:pPr>
              <a:buFont typeface="Wingdings" pitchFamily="2" charset="2"/>
              <a:buChar char="§"/>
            </a:pPr>
            <a:r>
              <a:rPr lang="de-DE" sz="2400" dirty="0" smtClean="0"/>
              <a:t>Grundwortschatz in Situationen erarbeiten</a:t>
            </a:r>
          </a:p>
          <a:p>
            <a:pPr>
              <a:buFont typeface="Wingdings" pitchFamily="2" charset="2"/>
              <a:buChar char="§"/>
            </a:pPr>
            <a:r>
              <a:rPr lang="de-DE" sz="2400" dirty="0" smtClean="0"/>
              <a:t>Substantivgruppen mit Attributen für Bilder oder in Situationen</a:t>
            </a:r>
          </a:p>
          <a:p>
            <a:pPr>
              <a:buFont typeface="Wingdings" pitchFamily="2" charset="2"/>
              <a:buChar char="§"/>
            </a:pPr>
            <a:r>
              <a:rPr lang="de-DE" sz="2400" dirty="0" smtClean="0"/>
              <a:t>Wörter sammeln in Texten</a:t>
            </a:r>
          </a:p>
          <a:p>
            <a:pPr>
              <a:buFont typeface="Wingdings" pitchFamily="2" charset="2"/>
              <a:buChar char="§"/>
            </a:pPr>
            <a:r>
              <a:rPr lang="de-DE" sz="2400" dirty="0" smtClean="0"/>
              <a:t>Wörterportfolio,  Glossar</a:t>
            </a:r>
          </a:p>
          <a:p>
            <a:pPr>
              <a:buFont typeface="Wingdings" pitchFamily="2" charset="2"/>
              <a:buChar char="§"/>
            </a:pPr>
            <a:r>
              <a:rPr lang="de-DE" sz="2400" dirty="0" smtClean="0"/>
              <a:t>Wortfelder zu Themen</a:t>
            </a:r>
          </a:p>
          <a:p>
            <a:pPr>
              <a:buFont typeface="Wingdings" pitchFamily="2" charset="2"/>
              <a:buChar char="§"/>
            </a:pPr>
            <a:r>
              <a:rPr lang="de-DE" sz="2400" dirty="0" smtClean="0"/>
              <a:t>Ebenen des Wortschatzgebrauchs in Texten</a:t>
            </a:r>
          </a:p>
        </p:txBody>
      </p:sp>
      <p:sp>
        <p:nvSpPr>
          <p:cNvPr id="4" name="Inhaltsplatzhalter 3"/>
          <p:cNvSpPr>
            <a:spLocks noGrp="1"/>
          </p:cNvSpPr>
          <p:nvPr>
            <p:ph sz="half" idx="2"/>
          </p:nvPr>
        </p:nvSpPr>
        <p:spPr>
          <a:xfrm>
            <a:off x="4648200" y="1600200"/>
            <a:ext cx="4038600" cy="2404863"/>
          </a:xfrm>
          <a:solidFill>
            <a:schemeClr val="accent4">
              <a:lumMod val="20000"/>
              <a:lumOff val="80000"/>
            </a:schemeClr>
          </a:solidFill>
        </p:spPr>
        <p:txBody>
          <a:bodyPr>
            <a:normAutofit lnSpcReduction="10000"/>
          </a:bodyPr>
          <a:lstStyle/>
          <a:p>
            <a:r>
              <a:rPr lang="de-DE" sz="2400" dirty="0" smtClean="0"/>
              <a:t>Arbeit an Sachtexten aufbauend:</a:t>
            </a:r>
            <a:br>
              <a:rPr lang="de-DE" sz="2400" dirty="0" smtClean="0"/>
            </a:br>
            <a:r>
              <a:rPr lang="de-DE" sz="2400" dirty="0" smtClean="0"/>
              <a:t>- einfache Sachbücher</a:t>
            </a:r>
            <a:br>
              <a:rPr lang="de-DE" sz="2400" dirty="0" smtClean="0"/>
            </a:br>
            <a:r>
              <a:rPr lang="de-DE" sz="2400" dirty="0" smtClean="0"/>
              <a:t>- Sachbücher für Jugendliche</a:t>
            </a:r>
            <a:br>
              <a:rPr lang="de-DE" sz="2400" dirty="0" smtClean="0"/>
            </a:br>
            <a:r>
              <a:rPr lang="de-DE" sz="2400" dirty="0" smtClean="0"/>
              <a:t>- Sachtexte aus Schulbüchern</a:t>
            </a:r>
            <a:endParaRPr lang="de-DE" sz="2400" dirty="0"/>
          </a:p>
        </p:txBody>
      </p:sp>
      <p:sp>
        <p:nvSpPr>
          <p:cNvPr id="5" name="Fußzeilenplatzhalter 4"/>
          <p:cNvSpPr>
            <a:spLocks noGrp="1"/>
          </p:cNvSpPr>
          <p:nvPr>
            <p:ph type="ftr" sz="quarter" idx="11"/>
          </p:nvPr>
        </p:nvSpPr>
        <p:spPr/>
        <p:txBody>
          <a:bodyPr/>
          <a:lstStyle/>
          <a:p>
            <a:r>
              <a:rPr lang="de-DE" smtClean="0"/>
              <a:t>Ingelore Oomen-Welke              Pädagogische Hochschule Freiburg</a:t>
            </a:r>
            <a:endParaRPr lang="de-DE"/>
          </a:p>
        </p:txBody>
      </p:sp>
      <p:sp>
        <p:nvSpPr>
          <p:cNvPr id="6" name="Foliennummernplatzhalter 5"/>
          <p:cNvSpPr>
            <a:spLocks noGrp="1"/>
          </p:cNvSpPr>
          <p:nvPr>
            <p:ph type="sldNum" sz="quarter" idx="12"/>
          </p:nvPr>
        </p:nvSpPr>
        <p:spPr/>
        <p:txBody>
          <a:bodyPr/>
          <a:lstStyle/>
          <a:p>
            <a:fld id="{6E858452-B409-42AB-8E66-28DDF9EBF401}" type="slidenum">
              <a:rPr lang="de-DE" smtClean="0"/>
              <a:t>19</a:t>
            </a:fld>
            <a:endParaRPr lang="de-DE"/>
          </a:p>
        </p:txBody>
      </p:sp>
      <p:sp>
        <p:nvSpPr>
          <p:cNvPr id="7" name="Textfeld 6"/>
          <p:cNvSpPr txBox="1"/>
          <p:nvPr/>
        </p:nvSpPr>
        <p:spPr>
          <a:xfrm>
            <a:off x="4716016" y="4797152"/>
            <a:ext cx="2947282" cy="1200329"/>
          </a:xfrm>
          <a:prstGeom prst="rect">
            <a:avLst/>
          </a:prstGeom>
          <a:solidFill>
            <a:srgbClr val="7030A0"/>
          </a:solidFill>
        </p:spPr>
        <p:txBody>
          <a:bodyPr wrap="none" rtlCol="0">
            <a:spAutoFit/>
          </a:bodyPr>
          <a:lstStyle/>
          <a:p>
            <a:r>
              <a:rPr lang="de-DE" dirty="0" smtClean="0">
                <a:solidFill>
                  <a:schemeClr val="bg1"/>
                </a:solidFill>
              </a:rPr>
              <a:t>Vgl. Decker &amp; Oomen-Welke: </a:t>
            </a:r>
            <a:br>
              <a:rPr lang="de-DE" dirty="0" smtClean="0">
                <a:solidFill>
                  <a:schemeClr val="bg1"/>
                </a:solidFill>
              </a:rPr>
            </a:br>
            <a:r>
              <a:rPr lang="de-DE" dirty="0" err="1" smtClean="0">
                <a:solidFill>
                  <a:schemeClr val="bg1"/>
                </a:solidFill>
              </a:rPr>
              <a:t>DaZ</a:t>
            </a:r>
            <a:r>
              <a:rPr lang="de-DE" smtClean="0">
                <a:solidFill>
                  <a:schemeClr val="bg1"/>
                </a:solidFill>
              </a:rPr>
              <a:t> – DTP, </a:t>
            </a:r>
            <a:r>
              <a:rPr lang="de-DE" baseline="30000" smtClean="0">
                <a:solidFill>
                  <a:schemeClr val="bg1"/>
                </a:solidFill>
              </a:rPr>
              <a:t>2</a:t>
            </a:r>
            <a:r>
              <a:rPr lang="de-DE" smtClean="0">
                <a:solidFill>
                  <a:schemeClr val="bg1"/>
                </a:solidFill>
              </a:rPr>
              <a:t>2010</a:t>
            </a:r>
            <a:r>
              <a:rPr lang="de-DE" dirty="0" smtClean="0">
                <a:solidFill>
                  <a:schemeClr val="bg1"/>
                </a:solidFill>
              </a:rPr>
              <a:t>, S. 324-342:</a:t>
            </a:r>
          </a:p>
          <a:p>
            <a:r>
              <a:rPr lang="de-DE" dirty="0" smtClean="0">
                <a:solidFill>
                  <a:schemeClr val="bg1"/>
                </a:solidFill>
              </a:rPr>
              <a:t>Methoden für </a:t>
            </a:r>
            <a:r>
              <a:rPr lang="de-DE" dirty="0" err="1" smtClean="0">
                <a:solidFill>
                  <a:schemeClr val="bg1"/>
                </a:solidFill>
              </a:rPr>
              <a:t>DaZ</a:t>
            </a:r>
            <a:endParaRPr lang="de-DE" dirty="0" smtClean="0">
              <a:solidFill>
                <a:schemeClr val="bg1"/>
              </a:solidFill>
            </a:endParaRPr>
          </a:p>
          <a:p>
            <a:endParaRPr lang="de-DE" dirty="0">
              <a:solidFill>
                <a:schemeClr val="bg1"/>
              </a:solidFill>
            </a:endParaRPr>
          </a:p>
        </p:txBody>
      </p:sp>
    </p:spTree>
    <p:extLst>
      <p:ext uri="{BB962C8B-B14F-4D97-AF65-F5344CB8AC3E}">
        <p14:creationId xmlns:p14="http://schemas.microsoft.com/office/powerpoint/2010/main" val="758576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solidFill>
            <a:srgbClr val="FFFF00"/>
          </a:solidFill>
        </p:spPr>
        <p:txBody>
          <a:bodyPr>
            <a:normAutofit/>
          </a:bodyPr>
          <a:lstStyle/>
          <a:p>
            <a:r>
              <a:rPr lang="de-DE" sz="2800" dirty="0" smtClean="0">
                <a:solidFill>
                  <a:srgbClr val="0000FF"/>
                </a:solidFill>
                <a:latin typeface="Forte" pitchFamily="66" charset="0"/>
              </a:rPr>
              <a:t>Wie lernen Kinder und Jugendliche </a:t>
            </a:r>
            <a:r>
              <a:rPr lang="de-DE" sz="2800" dirty="0" err="1" smtClean="0">
                <a:solidFill>
                  <a:srgbClr val="0000FF"/>
                </a:solidFill>
                <a:latin typeface="Forte" pitchFamily="66" charset="0"/>
              </a:rPr>
              <a:t>DaZ</a:t>
            </a:r>
            <a:r>
              <a:rPr lang="de-DE" sz="2800" dirty="0" smtClean="0">
                <a:solidFill>
                  <a:srgbClr val="0000FF"/>
                </a:solidFill>
                <a:latin typeface="Forte" pitchFamily="66" charset="0"/>
              </a:rPr>
              <a:t>?</a:t>
            </a:r>
            <a:endParaRPr lang="de-DE" sz="2800" dirty="0">
              <a:solidFill>
                <a:srgbClr val="0000FF"/>
              </a:solidFill>
              <a:latin typeface="Forte" pitchFamily="66" charset="0"/>
            </a:endParaRPr>
          </a:p>
        </p:txBody>
      </p:sp>
      <p:sp>
        <p:nvSpPr>
          <p:cNvPr id="5" name="Inhaltsplatzhalter 4"/>
          <p:cNvSpPr>
            <a:spLocks noGrp="1"/>
          </p:cNvSpPr>
          <p:nvPr>
            <p:ph idx="1"/>
          </p:nvPr>
        </p:nvSpPr>
        <p:spPr>
          <a:xfrm>
            <a:off x="482734" y="1600200"/>
            <a:ext cx="8204066" cy="5015304"/>
          </a:xfrm>
          <a:solidFill>
            <a:schemeClr val="accent5">
              <a:lumMod val="40000"/>
              <a:lumOff val="60000"/>
            </a:schemeClr>
          </a:solidFill>
        </p:spPr>
        <p:txBody>
          <a:bodyPr>
            <a:normAutofit/>
          </a:bodyPr>
          <a:lstStyle/>
          <a:p>
            <a:pPr marL="0" indent="0">
              <a:buNone/>
            </a:pPr>
            <a:endParaRPr lang="de-DE" sz="2400" dirty="0"/>
          </a:p>
          <a:p>
            <a:pPr marL="0" indent="0">
              <a:buNone/>
            </a:pPr>
            <a:endParaRPr lang="de-DE" sz="2400" dirty="0"/>
          </a:p>
        </p:txBody>
      </p:sp>
      <p:sp>
        <p:nvSpPr>
          <p:cNvPr id="6" name="Textfeld 5"/>
          <p:cNvSpPr txBox="1"/>
          <p:nvPr/>
        </p:nvSpPr>
        <p:spPr>
          <a:xfrm rot="21434436">
            <a:off x="347392" y="1740008"/>
            <a:ext cx="5583836" cy="861774"/>
          </a:xfrm>
          <a:prstGeom prst="rect">
            <a:avLst/>
          </a:prstGeom>
          <a:noFill/>
        </p:spPr>
        <p:txBody>
          <a:bodyPr wrap="none" rtlCol="0">
            <a:spAutoFit/>
          </a:bodyPr>
          <a:lstStyle/>
          <a:p>
            <a:r>
              <a:rPr lang="de-DE" sz="2600" dirty="0" smtClean="0">
                <a:latin typeface="Jokerman" pitchFamily="82" charset="0"/>
              </a:rPr>
              <a:t>Kinder</a:t>
            </a:r>
            <a:r>
              <a:rPr lang="de-DE" sz="2400" dirty="0" smtClean="0"/>
              <a:t> lernen Sprache von Erwachsenen </a:t>
            </a:r>
          </a:p>
          <a:p>
            <a:r>
              <a:rPr lang="de-DE" sz="2400" dirty="0" smtClean="0"/>
              <a:t>und wenden sie übend mit Peers an.</a:t>
            </a:r>
          </a:p>
        </p:txBody>
      </p:sp>
      <p:sp>
        <p:nvSpPr>
          <p:cNvPr id="7" name="Textfeld 6"/>
          <p:cNvSpPr txBox="1"/>
          <p:nvPr/>
        </p:nvSpPr>
        <p:spPr>
          <a:xfrm rot="211057">
            <a:off x="2579678" y="2768239"/>
            <a:ext cx="6653616" cy="830997"/>
          </a:xfrm>
          <a:prstGeom prst="rect">
            <a:avLst/>
          </a:prstGeom>
          <a:solidFill>
            <a:schemeClr val="accent5">
              <a:lumMod val="60000"/>
              <a:lumOff val="40000"/>
            </a:schemeClr>
          </a:solidFill>
        </p:spPr>
        <p:txBody>
          <a:bodyPr wrap="none" rtlCol="0">
            <a:spAutoFit/>
          </a:bodyPr>
          <a:lstStyle/>
          <a:p>
            <a:r>
              <a:rPr lang="de-DE" sz="2400" dirty="0" err="1" smtClean="0"/>
              <a:t>Chunks</a:t>
            </a:r>
            <a:r>
              <a:rPr lang="de-DE" sz="2400" dirty="0" smtClean="0"/>
              <a:t> (feste Formeln, Wortgruppen und Routinen)</a:t>
            </a:r>
          </a:p>
          <a:p>
            <a:r>
              <a:rPr lang="de-DE" sz="2400" dirty="0"/>
              <a:t>w</a:t>
            </a:r>
            <a:r>
              <a:rPr lang="de-DE" sz="2400" dirty="0" smtClean="0"/>
              <a:t>erden über das imitierende Verhalten gelernt.</a:t>
            </a:r>
            <a:endParaRPr lang="de-DE" sz="2400" dirty="0"/>
          </a:p>
        </p:txBody>
      </p:sp>
      <p:sp>
        <p:nvSpPr>
          <p:cNvPr id="8" name="Textfeld 7"/>
          <p:cNvSpPr txBox="1"/>
          <p:nvPr/>
        </p:nvSpPr>
        <p:spPr>
          <a:xfrm rot="222517">
            <a:off x="6064456" y="1858070"/>
            <a:ext cx="2662973" cy="830997"/>
          </a:xfrm>
          <a:prstGeom prst="rect">
            <a:avLst/>
          </a:prstGeom>
          <a:solidFill>
            <a:srgbClr val="FFC000"/>
          </a:solidFill>
        </p:spPr>
        <p:txBody>
          <a:bodyPr wrap="none" rtlCol="0">
            <a:spAutoFit/>
          </a:bodyPr>
          <a:lstStyle/>
          <a:p>
            <a:r>
              <a:rPr lang="de-DE" sz="2400" dirty="0" smtClean="0"/>
              <a:t>Wörter lernt man in</a:t>
            </a:r>
          </a:p>
          <a:p>
            <a:r>
              <a:rPr lang="de-DE" sz="2400" dirty="0" smtClean="0"/>
              <a:t>Kontexten.</a:t>
            </a:r>
            <a:endParaRPr lang="de-DE" sz="2400" dirty="0"/>
          </a:p>
        </p:txBody>
      </p:sp>
      <p:sp>
        <p:nvSpPr>
          <p:cNvPr id="9" name="Textfeld 8"/>
          <p:cNvSpPr txBox="1"/>
          <p:nvPr/>
        </p:nvSpPr>
        <p:spPr>
          <a:xfrm rot="21178956">
            <a:off x="215454" y="3872086"/>
            <a:ext cx="3948517" cy="830997"/>
          </a:xfrm>
          <a:prstGeom prst="rect">
            <a:avLst/>
          </a:prstGeom>
          <a:solidFill>
            <a:schemeClr val="accent6">
              <a:lumMod val="40000"/>
              <a:lumOff val="60000"/>
            </a:schemeClr>
          </a:solidFill>
        </p:spPr>
        <p:txBody>
          <a:bodyPr wrap="none" rtlCol="0">
            <a:spAutoFit/>
          </a:bodyPr>
          <a:lstStyle/>
          <a:p>
            <a:r>
              <a:rPr lang="de-DE" sz="2400" dirty="0" smtClean="0"/>
              <a:t>Klang (Reim, Rhythmus und </a:t>
            </a:r>
          </a:p>
          <a:p>
            <a:r>
              <a:rPr lang="de-DE" sz="2400" dirty="0" smtClean="0"/>
              <a:t>Melodie) befestigt Strukturen.</a:t>
            </a:r>
            <a:endParaRPr lang="de-DE" sz="2400" dirty="0"/>
          </a:p>
        </p:txBody>
      </p:sp>
      <p:sp>
        <p:nvSpPr>
          <p:cNvPr id="10" name="Textfeld 9"/>
          <p:cNvSpPr txBox="1"/>
          <p:nvPr/>
        </p:nvSpPr>
        <p:spPr>
          <a:xfrm>
            <a:off x="4668568" y="3789040"/>
            <a:ext cx="4295920" cy="830997"/>
          </a:xfrm>
          <a:prstGeom prst="rect">
            <a:avLst/>
          </a:prstGeom>
          <a:solidFill>
            <a:schemeClr val="accent5">
              <a:lumMod val="20000"/>
              <a:lumOff val="80000"/>
            </a:schemeClr>
          </a:solidFill>
        </p:spPr>
        <p:txBody>
          <a:bodyPr wrap="none" rtlCol="0">
            <a:spAutoFit/>
          </a:bodyPr>
          <a:lstStyle/>
          <a:p>
            <a:r>
              <a:rPr lang="de-DE" sz="2400" dirty="0" smtClean="0"/>
              <a:t>Inhaltswörter werden meist eher</a:t>
            </a:r>
          </a:p>
          <a:p>
            <a:r>
              <a:rPr lang="de-DE" sz="2400" dirty="0" smtClean="0"/>
              <a:t>behalten als Strukturwörter. </a:t>
            </a:r>
            <a:endParaRPr lang="de-DE" sz="2400" dirty="0"/>
          </a:p>
        </p:txBody>
      </p:sp>
      <p:sp>
        <p:nvSpPr>
          <p:cNvPr id="12" name="Textfeld 11"/>
          <p:cNvSpPr txBox="1"/>
          <p:nvPr/>
        </p:nvSpPr>
        <p:spPr>
          <a:xfrm rot="21348758">
            <a:off x="524319" y="4709756"/>
            <a:ext cx="3881960" cy="1231106"/>
          </a:xfrm>
          <a:prstGeom prst="rect">
            <a:avLst/>
          </a:prstGeom>
          <a:noFill/>
        </p:spPr>
        <p:txBody>
          <a:bodyPr wrap="none" rtlCol="0">
            <a:spAutoFit/>
          </a:bodyPr>
          <a:lstStyle/>
          <a:p>
            <a:r>
              <a:rPr lang="de-DE" sz="2600" dirty="0" smtClean="0">
                <a:latin typeface="Jokerman" pitchFamily="82" charset="0"/>
              </a:rPr>
              <a:t>Jugendliche</a:t>
            </a:r>
            <a:r>
              <a:rPr lang="de-DE" sz="2400" dirty="0" smtClean="0"/>
              <a:t> erklären sich</a:t>
            </a:r>
            <a:br>
              <a:rPr lang="de-DE" sz="2400" dirty="0" smtClean="0"/>
            </a:br>
            <a:r>
              <a:rPr lang="de-DE" sz="2400" dirty="0" smtClean="0"/>
              <a:t>Sprachstrukturen kognitiv</a:t>
            </a:r>
            <a:br>
              <a:rPr lang="de-DE" sz="2400" dirty="0" smtClean="0"/>
            </a:br>
            <a:r>
              <a:rPr lang="de-DE" sz="2400" dirty="0" smtClean="0"/>
              <a:t>und verstehen Erklärungen.</a:t>
            </a:r>
            <a:endParaRPr lang="de-DE" sz="2400" dirty="0"/>
          </a:p>
        </p:txBody>
      </p:sp>
      <p:sp>
        <p:nvSpPr>
          <p:cNvPr id="13" name="Textfeld 12"/>
          <p:cNvSpPr txBox="1"/>
          <p:nvPr/>
        </p:nvSpPr>
        <p:spPr>
          <a:xfrm rot="339710">
            <a:off x="4987031" y="4727748"/>
            <a:ext cx="3804247" cy="1200329"/>
          </a:xfrm>
          <a:prstGeom prst="rect">
            <a:avLst/>
          </a:prstGeom>
          <a:solidFill>
            <a:schemeClr val="accent4">
              <a:lumMod val="40000"/>
              <a:lumOff val="60000"/>
            </a:schemeClr>
          </a:solidFill>
        </p:spPr>
        <p:txBody>
          <a:bodyPr wrap="none" rtlCol="0">
            <a:spAutoFit/>
          </a:bodyPr>
          <a:lstStyle/>
          <a:p>
            <a:r>
              <a:rPr lang="de-DE" sz="2400" dirty="0" smtClean="0"/>
              <a:t>Mit zunehmendem Alter und</a:t>
            </a:r>
          </a:p>
          <a:p>
            <a:r>
              <a:rPr lang="de-DE" sz="2400" dirty="0"/>
              <a:t>m</a:t>
            </a:r>
            <a:r>
              <a:rPr lang="de-DE" sz="2400" dirty="0" smtClean="0"/>
              <a:t>it Sprachlernerfahrung</a:t>
            </a:r>
          </a:p>
          <a:p>
            <a:r>
              <a:rPr lang="de-DE" sz="2400" dirty="0"/>
              <a:t>k</a:t>
            </a:r>
            <a:r>
              <a:rPr lang="de-DE" sz="2400" dirty="0" smtClean="0"/>
              <a:t>ann Regelwissen helfen.</a:t>
            </a:r>
            <a:endParaRPr lang="de-DE" sz="2400" dirty="0"/>
          </a:p>
        </p:txBody>
      </p:sp>
      <p:sp>
        <p:nvSpPr>
          <p:cNvPr id="14" name="Textfeld 13"/>
          <p:cNvSpPr txBox="1"/>
          <p:nvPr/>
        </p:nvSpPr>
        <p:spPr>
          <a:xfrm rot="21439409">
            <a:off x="3347864" y="6291168"/>
            <a:ext cx="5687839" cy="461665"/>
          </a:xfrm>
          <a:prstGeom prst="rect">
            <a:avLst/>
          </a:prstGeom>
          <a:solidFill>
            <a:schemeClr val="bg2"/>
          </a:solidFill>
        </p:spPr>
        <p:txBody>
          <a:bodyPr wrap="none" rtlCol="0">
            <a:spAutoFit/>
          </a:bodyPr>
          <a:lstStyle/>
          <a:p>
            <a:r>
              <a:rPr lang="de-DE" sz="2400" dirty="0" smtClean="0"/>
              <a:t>Lernen sollte über mehrere Kanäle erfolgen.</a:t>
            </a:r>
            <a:endParaRPr lang="de-DE" sz="2400" dirty="0"/>
          </a:p>
        </p:txBody>
      </p:sp>
      <p:sp>
        <p:nvSpPr>
          <p:cNvPr id="15" name="Textfeld 14"/>
          <p:cNvSpPr txBox="1"/>
          <p:nvPr/>
        </p:nvSpPr>
        <p:spPr>
          <a:xfrm>
            <a:off x="251520" y="6021288"/>
            <a:ext cx="2828659" cy="830997"/>
          </a:xfrm>
          <a:prstGeom prst="rect">
            <a:avLst/>
          </a:prstGeom>
          <a:solidFill>
            <a:schemeClr val="accent3">
              <a:lumMod val="40000"/>
              <a:lumOff val="60000"/>
            </a:schemeClr>
          </a:solidFill>
        </p:spPr>
        <p:txBody>
          <a:bodyPr wrap="none" rtlCol="0">
            <a:spAutoFit/>
          </a:bodyPr>
          <a:lstStyle/>
          <a:p>
            <a:r>
              <a:rPr lang="de-DE" sz="2400" dirty="0" smtClean="0"/>
              <a:t>Übung in Situationen</a:t>
            </a:r>
          </a:p>
          <a:p>
            <a:r>
              <a:rPr lang="de-DE" sz="2400" dirty="0" smtClean="0"/>
              <a:t>zur Automatisierung!</a:t>
            </a:r>
            <a:endParaRPr lang="de-DE" sz="2400" dirty="0"/>
          </a:p>
        </p:txBody>
      </p:sp>
      <p:sp>
        <p:nvSpPr>
          <p:cNvPr id="16" name="Textfeld 15"/>
          <p:cNvSpPr txBox="1"/>
          <p:nvPr/>
        </p:nvSpPr>
        <p:spPr>
          <a:xfrm>
            <a:off x="482734" y="2732727"/>
            <a:ext cx="2095574" cy="1200329"/>
          </a:xfrm>
          <a:prstGeom prst="rect">
            <a:avLst/>
          </a:prstGeom>
          <a:solidFill>
            <a:schemeClr val="accent6">
              <a:lumMod val="20000"/>
              <a:lumOff val="80000"/>
            </a:schemeClr>
          </a:solidFill>
        </p:spPr>
        <p:txBody>
          <a:bodyPr wrap="none" rtlCol="0">
            <a:spAutoFit/>
          </a:bodyPr>
          <a:lstStyle/>
          <a:p>
            <a:r>
              <a:rPr lang="de-DE" sz="2400" dirty="0" smtClean="0"/>
              <a:t>Analyse ist</a:t>
            </a:r>
          </a:p>
          <a:p>
            <a:r>
              <a:rPr lang="de-DE" sz="2400" dirty="0"/>
              <a:t>s</a:t>
            </a:r>
            <a:r>
              <a:rPr lang="de-DE" sz="2400" dirty="0" smtClean="0"/>
              <a:t>chwieriger als </a:t>
            </a:r>
          </a:p>
          <a:p>
            <a:r>
              <a:rPr lang="de-DE" sz="2400" dirty="0" smtClean="0"/>
              <a:t>Produktion.</a:t>
            </a:r>
            <a:endParaRPr lang="de-DE" sz="2400" dirty="0"/>
          </a:p>
        </p:txBody>
      </p:sp>
      <p:sp>
        <p:nvSpPr>
          <p:cNvPr id="18" name="Textfeld 17"/>
          <p:cNvSpPr txBox="1"/>
          <p:nvPr/>
        </p:nvSpPr>
        <p:spPr>
          <a:xfrm>
            <a:off x="4067944" y="5805264"/>
            <a:ext cx="1086772" cy="461665"/>
          </a:xfrm>
          <a:prstGeom prst="rect">
            <a:avLst/>
          </a:prstGeom>
          <a:solidFill>
            <a:schemeClr val="accent5"/>
          </a:solidFill>
        </p:spPr>
        <p:txBody>
          <a:bodyPr wrap="none" rtlCol="0">
            <a:spAutoFit/>
          </a:bodyPr>
          <a:lstStyle/>
          <a:p>
            <a:r>
              <a:rPr lang="de-DE" sz="2400" dirty="0" smtClean="0"/>
              <a:t>Muster</a:t>
            </a:r>
            <a:endParaRPr lang="de-DE" sz="2400" dirty="0"/>
          </a:p>
        </p:txBody>
      </p:sp>
      <p:sp>
        <p:nvSpPr>
          <p:cNvPr id="19" name="Fußzeilenplatzhalter 18"/>
          <p:cNvSpPr>
            <a:spLocks noGrp="1"/>
          </p:cNvSpPr>
          <p:nvPr>
            <p:ph type="ftr" sz="quarter" idx="11"/>
          </p:nvPr>
        </p:nvSpPr>
        <p:spPr/>
        <p:txBody>
          <a:bodyPr/>
          <a:lstStyle/>
          <a:p>
            <a:r>
              <a:rPr lang="de-DE" smtClean="0"/>
              <a:t>Ingelore Oomen-Welke              Pädagogische Hochschule Freiburg</a:t>
            </a:r>
            <a:endParaRPr lang="de-DE"/>
          </a:p>
        </p:txBody>
      </p:sp>
      <p:sp>
        <p:nvSpPr>
          <p:cNvPr id="20" name="Foliennummernplatzhalter 19"/>
          <p:cNvSpPr>
            <a:spLocks noGrp="1"/>
          </p:cNvSpPr>
          <p:nvPr>
            <p:ph type="sldNum" sz="quarter" idx="12"/>
          </p:nvPr>
        </p:nvSpPr>
        <p:spPr/>
        <p:txBody>
          <a:bodyPr/>
          <a:lstStyle/>
          <a:p>
            <a:fld id="{6E858452-B409-42AB-8E66-28DDF9EBF401}" type="slidenum">
              <a:rPr lang="de-DE" smtClean="0"/>
              <a:t>2</a:t>
            </a:fld>
            <a:endParaRPr lang="de-DE"/>
          </a:p>
        </p:txBody>
      </p:sp>
    </p:spTree>
    <p:extLst>
      <p:ext uri="{BB962C8B-B14F-4D97-AF65-F5344CB8AC3E}">
        <p14:creationId xmlns:p14="http://schemas.microsoft.com/office/powerpoint/2010/main" val="270050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2" grpId="0"/>
      <p:bldP spid="13" grpId="0" animBg="1"/>
      <p:bldP spid="14" grpId="0" animBg="1"/>
      <p:bldP spid="15" grpId="0" animBg="1"/>
      <p:bldP spid="16"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normAutofit/>
          </a:bodyPr>
          <a:lstStyle/>
          <a:p>
            <a:r>
              <a:rPr lang="de-DE" sz="2800" dirty="0" smtClean="0">
                <a:solidFill>
                  <a:srgbClr val="0000FF"/>
                </a:solidFill>
                <a:latin typeface="Forte" pitchFamily="66" charset="0"/>
              </a:rPr>
              <a:t>Anschlussüberlegung für </a:t>
            </a:r>
            <a:r>
              <a:rPr lang="de-DE" sz="2800" dirty="0" err="1" smtClean="0">
                <a:solidFill>
                  <a:srgbClr val="0000FF"/>
                </a:solidFill>
                <a:latin typeface="Forte" pitchFamily="66" charset="0"/>
              </a:rPr>
              <a:t>Tuschelgruppen</a:t>
            </a:r>
            <a:r>
              <a:rPr lang="de-DE" sz="2800" dirty="0" smtClean="0">
                <a:solidFill>
                  <a:srgbClr val="0000FF"/>
                </a:solidFill>
                <a:latin typeface="Forte" pitchFamily="66" charset="0"/>
              </a:rPr>
              <a:t>:</a:t>
            </a:r>
            <a:endParaRPr lang="de-DE" sz="2800" dirty="0">
              <a:solidFill>
                <a:srgbClr val="0000FF"/>
              </a:solidFill>
              <a:latin typeface="Forte" pitchFamily="66" charset="0"/>
            </a:endParaRPr>
          </a:p>
        </p:txBody>
      </p:sp>
      <p:sp>
        <p:nvSpPr>
          <p:cNvPr id="3" name="Inhaltsplatzhalter 2"/>
          <p:cNvSpPr>
            <a:spLocks noGrp="1"/>
          </p:cNvSpPr>
          <p:nvPr>
            <p:ph sz="half" idx="1"/>
          </p:nvPr>
        </p:nvSpPr>
        <p:spPr>
          <a:solidFill>
            <a:schemeClr val="accent4">
              <a:lumMod val="20000"/>
              <a:lumOff val="80000"/>
            </a:schemeClr>
          </a:solidFill>
        </p:spPr>
        <p:txBody>
          <a:bodyPr>
            <a:normAutofit/>
          </a:bodyPr>
          <a:lstStyle/>
          <a:p>
            <a:r>
              <a:rPr lang="de-DE" sz="2400" dirty="0" smtClean="0"/>
              <a:t>Welche Sprachmerkmale habe ich bei meinen </a:t>
            </a:r>
            <a:r>
              <a:rPr lang="de-DE" sz="2400" dirty="0" err="1" smtClean="0"/>
              <a:t>SuS</a:t>
            </a:r>
            <a:r>
              <a:rPr lang="de-DE" sz="2400" dirty="0" smtClean="0"/>
              <a:t> festgestellt?</a:t>
            </a:r>
          </a:p>
          <a:p>
            <a:r>
              <a:rPr lang="de-DE" sz="2400" dirty="0" smtClean="0"/>
              <a:t>Was sagt mir das?</a:t>
            </a:r>
            <a:endParaRPr lang="de-DE" sz="2400" dirty="0"/>
          </a:p>
        </p:txBody>
      </p:sp>
      <p:sp>
        <p:nvSpPr>
          <p:cNvPr id="4" name="Inhaltsplatzhalter 3"/>
          <p:cNvSpPr>
            <a:spLocks noGrp="1"/>
          </p:cNvSpPr>
          <p:nvPr>
            <p:ph sz="half" idx="2"/>
          </p:nvPr>
        </p:nvSpPr>
        <p:spPr>
          <a:solidFill>
            <a:schemeClr val="accent4">
              <a:lumMod val="40000"/>
              <a:lumOff val="60000"/>
            </a:schemeClr>
          </a:solidFill>
        </p:spPr>
        <p:txBody>
          <a:bodyPr>
            <a:normAutofit/>
          </a:bodyPr>
          <a:lstStyle/>
          <a:p>
            <a:r>
              <a:rPr lang="de-DE" sz="2400" dirty="0" smtClean="0"/>
              <a:t>Was nehme ich mir für die Spracharbeit als Nächstes vor?</a:t>
            </a:r>
            <a:endParaRPr lang="de-DE" sz="2400" dirty="0"/>
          </a:p>
        </p:txBody>
      </p:sp>
      <p:sp>
        <p:nvSpPr>
          <p:cNvPr id="5" name="Fußzeilenplatzhalter 4"/>
          <p:cNvSpPr>
            <a:spLocks noGrp="1"/>
          </p:cNvSpPr>
          <p:nvPr>
            <p:ph type="ftr" sz="quarter" idx="11"/>
          </p:nvPr>
        </p:nvSpPr>
        <p:spPr/>
        <p:txBody>
          <a:bodyPr/>
          <a:lstStyle/>
          <a:p>
            <a:r>
              <a:rPr lang="de-DE" smtClean="0"/>
              <a:t>Ingelore Oomen-Welke              Pädagogische Hochschule Freiburg</a:t>
            </a:r>
            <a:endParaRPr lang="de-DE"/>
          </a:p>
        </p:txBody>
      </p:sp>
      <p:sp>
        <p:nvSpPr>
          <p:cNvPr id="6" name="Foliennummernplatzhalter 5"/>
          <p:cNvSpPr>
            <a:spLocks noGrp="1"/>
          </p:cNvSpPr>
          <p:nvPr>
            <p:ph type="sldNum" sz="quarter" idx="12"/>
          </p:nvPr>
        </p:nvSpPr>
        <p:spPr/>
        <p:txBody>
          <a:bodyPr/>
          <a:lstStyle/>
          <a:p>
            <a:fld id="{6E858452-B409-42AB-8E66-28DDF9EBF401}" type="slidenum">
              <a:rPr lang="de-DE" smtClean="0"/>
              <a:t>20</a:t>
            </a:fld>
            <a:endParaRPr lang="de-DE"/>
          </a:p>
        </p:txBody>
      </p:sp>
    </p:spTree>
    <p:extLst>
      <p:ext uri="{BB962C8B-B14F-4D97-AF65-F5344CB8AC3E}">
        <p14:creationId xmlns:p14="http://schemas.microsoft.com/office/powerpoint/2010/main" val="164199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8229600" cy="850106"/>
          </a:xfrm>
          <a:solidFill>
            <a:srgbClr val="FFFF00"/>
          </a:solidFill>
        </p:spPr>
        <p:txBody>
          <a:bodyPr>
            <a:normAutofit/>
          </a:bodyPr>
          <a:lstStyle/>
          <a:p>
            <a:r>
              <a:rPr lang="de-DE" sz="3200" dirty="0" err="1" smtClean="0">
                <a:solidFill>
                  <a:srgbClr val="0070C0"/>
                </a:solidFill>
                <a:latin typeface="Forte" pitchFamily="66" charset="0"/>
              </a:rPr>
              <a:t>DaZ</a:t>
            </a:r>
            <a:r>
              <a:rPr lang="de-DE" sz="3200" dirty="0" smtClean="0">
                <a:solidFill>
                  <a:srgbClr val="0070C0"/>
                </a:solidFill>
                <a:latin typeface="Forte" pitchFamily="66" charset="0"/>
              </a:rPr>
              <a:t> lernen</a:t>
            </a:r>
            <a:endParaRPr lang="de-DE" sz="3200" dirty="0">
              <a:solidFill>
                <a:srgbClr val="0070C0"/>
              </a:solidFill>
              <a:latin typeface="Forte" pitchFamily="66" charset="0"/>
            </a:endParaRPr>
          </a:p>
        </p:txBody>
      </p:sp>
      <p:sp>
        <p:nvSpPr>
          <p:cNvPr id="5" name="Inhaltsplatzhalter 4"/>
          <p:cNvSpPr>
            <a:spLocks noGrp="1"/>
          </p:cNvSpPr>
          <p:nvPr>
            <p:ph idx="1"/>
          </p:nvPr>
        </p:nvSpPr>
        <p:spPr>
          <a:xfrm>
            <a:off x="457200" y="1124744"/>
            <a:ext cx="8229600" cy="5256584"/>
          </a:xfrm>
          <a:solidFill>
            <a:schemeClr val="tx2">
              <a:lumMod val="20000"/>
              <a:lumOff val="80000"/>
            </a:schemeClr>
          </a:solidFill>
        </p:spPr>
        <p:txBody>
          <a:bodyPr>
            <a:noAutofit/>
          </a:bodyPr>
          <a:lstStyle/>
          <a:p>
            <a:pPr marL="0" indent="0" algn="ctr">
              <a:spcBef>
                <a:spcPts val="100"/>
              </a:spcBef>
              <a:buNone/>
            </a:pPr>
            <a:r>
              <a:rPr lang="de-DE" sz="2200" dirty="0" smtClean="0">
                <a:solidFill>
                  <a:srgbClr val="002060"/>
                </a:solidFill>
                <a:latin typeface="Jokerman" pitchFamily="82" charset="0"/>
              </a:rPr>
              <a:t>„An der ersten Sprache lernen wir sprechen, </a:t>
            </a:r>
            <a:br>
              <a:rPr lang="de-DE" sz="2200" dirty="0" smtClean="0">
                <a:solidFill>
                  <a:srgbClr val="002060"/>
                </a:solidFill>
                <a:latin typeface="Jokerman" pitchFamily="82" charset="0"/>
              </a:rPr>
            </a:br>
            <a:r>
              <a:rPr lang="de-DE" sz="2200" dirty="0" smtClean="0">
                <a:solidFill>
                  <a:srgbClr val="002060"/>
                </a:solidFill>
                <a:latin typeface="Jokerman" pitchFamily="82" charset="0"/>
              </a:rPr>
              <a:t>	an den weiteren Sprachen lernen wir Sprachen.“</a:t>
            </a:r>
          </a:p>
          <a:p>
            <a:pPr marL="0" indent="0" algn="ctr">
              <a:spcBef>
                <a:spcPts val="100"/>
              </a:spcBef>
              <a:buNone/>
            </a:pPr>
            <a:endParaRPr lang="de-DE" sz="2400" dirty="0" smtClean="0">
              <a:solidFill>
                <a:srgbClr val="002060"/>
              </a:solidFill>
            </a:endParaRPr>
          </a:p>
          <a:p>
            <a:pPr marL="0" indent="0" algn="ctr">
              <a:spcBef>
                <a:spcPts val="100"/>
              </a:spcBef>
              <a:buNone/>
            </a:pPr>
            <a:r>
              <a:rPr lang="de-DE" sz="2400" dirty="0" smtClean="0">
                <a:solidFill>
                  <a:srgbClr val="002060"/>
                </a:solidFill>
              </a:rPr>
              <a:t>Reihenfolge des Ablaufs ähnlich wie Erstsprache, aber schneller</a:t>
            </a:r>
          </a:p>
          <a:p>
            <a:r>
              <a:rPr lang="de-DE" sz="2400" dirty="0" smtClean="0">
                <a:solidFill>
                  <a:srgbClr val="002060"/>
                </a:solidFill>
              </a:rPr>
              <a:t>Bedingungen des Lernens der Zweitsprache spielen mit</a:t>
            </a:r>
          </a:p>
          <a:p>
            <a:r>
              <a:rPr lang="de-DE" sz="2400" dirty="0" smtClean="0">
                <a:solidFill>
                  <a:srgbClr val="002060"/>
                </a:solidFill>
              </a:rPr>
              <a:t>Haltung (Spiegelung des Partners, Gesichtswahrung)</a:t>
            </a:r>
          </a:p>
          <a:p>
            <a:r>
              <a:rPr lang="de-DE" sz="2400" dirty="0" smtClean="0">
                <a:solidFill>
                  <a:schemeClr val="accent1">
                    <a:lumMod val="75000"/>
                  </a:schemeClr>
                </a:solidFill>
              </a:rPr>
              <a:t>Lernpensum: </a:t>
            </a:r>
            <a:r>
              <a:rPr lang="de-DE" sz="2400" dirty="0" smtClean="0">
                <a:solidFill>
                  <a:schemeClr val="accent1">
                    <a:lumMod val="75000"/>
                  </a:schemeClr>
                </a:solidFill>
              </a:rPr>
              <a:t>	zu </a:t>
            </a:r>
            <a:r>
              <a:rPr lang="de-DE" sz="2400" b="1" dirty="0">
                <a:solidFill>
                  <a:schemeClr val="accent1">
                    <a:lumMod val="75000"/>
                  </a:schemeClr>
                </a:solidFill>
              </a:rPr>
              <a:t>4</a:t>
            </a:r>
            <a:r>
              <a:rPr lang="de-DE" sz="2400" b="1" dirty="0" smtClean="0">
                <a:solidFill>
                  <a:schemeClr val="accent1">
                    <a:lumMod val="75000"/>
                  </a:schemeClr>
                </a:solidFill>
              </a:rPr>
              <a:t> </a:t>
            </a:r>
            <a:r>
              <a:rPr lang="de-DE" sz="2400" b="1" dirty="0" smtClean="0">
                <a:solidFill>
                  <a:schemeClr val="accent1">
                    <a:lumMod val="75000"/>
                  </a:schemeClr>
                </a:solidFill>
              </a:rPr>
              <a:t>Begleitern </a:t>
            </a:r>
            <a:r>
              <a:rPr lang="de-DE" sz="2400" b="1" dirty="0" smtClean="0">
                <a:solidFill>
                  <a:schemeClr val="accent1">
                    <a:lumMod val="75000"/>
                  </a:schemeClr>
                </a:solidFill>
              </a:rPr>
              <a:t/>
            </a:r>
            <a:br>
              <a:rPr lang="de-DE" sz="2400" b="1" dirty="0" smtClean="0">
                <a:solidFill>
                  <a:schemeClr val="accent1">
                    <a:lumMod val="75000"/>
                  </a:schemeClr>
                </a:solidFill>
              </a:rPr>
            </a:br>
            <a:r>
              <a:rPr lang="de-DE" sz="2400" b="1" dirty="0" smtClean="0">
                <a:solidFill>
                  <a:schemeClr val="accent1">
                    <a:lumMod val="75000"/>
                  </a:schemeClr>
                </a:solidFill>
              </a:rPr>
              <a:t>		</a:t>
            </a:r>
            <a:r>
              <a:rPr lang="de-DE" sz="2400" b="1" i="1" dirty="0" smtClean="0">
                <a:solidFill>
                  <a:schemeClr val="accent1">
                    <a:lumMod val="75000"/>
                  </a:schemeClr>
                </a:solidFill>
              </a:rPr>
              <a:t>6 </a:t>
            </a:r>
            <a:r>
              <a:rPr lang="de-DE" sz="2400" b="1" i="1" dirty="0" smtClean="0">
                <a:solidFill>
                  <a:schemeClr val="accent1">
                    <a:lumMod val="75000"/>
                  </a:schemeClr>
                </a:solidFill>
              </a:rPr>
              <a:t>Artikelformen </a:t>
            </a:r>
            <a:r>
              <a:rPr lang="de-DE" sz="2400" dirty="0" smtClean="0">
                <a:solidFill>
                  <a:schemeClr val="accent1">
                    <a:lumMod val="75000"/>
                  </a:schemeClr>
                </a:solidFill>
              </a:rPr>
              <a:t>in </a:t>
            </a:r>
            <a:r>
              <a:rPr lang="de-DE" sz="2400" b="1" dirty="0" smtClean="0">
                <a:solidFill>
                  <a:schemeClr val="accent1">
                    <a:lumMod val="75000"/>
                  </a:schemeClr>
                </a:solidFill>
              </a:rPr>
              <a:t>16 Verwendungen</a:t>
            </a:r>
            <a:r>
              <a:rPr lang="de-DE" sz="2400" dirty="0" smtClean="0">
                <a:solidFill>
                  <a:schemeClr val="accent1">
                    <a:lumMod val="75000"/>
                  </a:schemeClr>
                </a:solidFill>
              </a:rPr>
              <a:t/>
            </a:r>
            <a:br>
              <a:rPr lang="de-DE" sz="2400" dirty="0" smtClean="0">
                <a:solidFill>
                  <a:schemeClr val="accent1">
                    <a:lumMod val="75000"/>
                  </a:schemeClr>
                </a:solidFill>
              </a:rPr>
            </a:br>
            <a:r>
              <a:rPr lang="de-DE" sz="2400" i="1" dirty="0" smtClean="0">
                <a:solidFill>
                  <a:schemeClr val="accent1">
                    <a:lumMod val="75000"/>
                  </a:schemeClr>
                </a:solidFill>
              </a:rPr>
              <a:t>-  </a:t>
            </a:r>
            <a:r>
              <a:rPr lang="de-DE" sz="2400" dirty="0" smtClean="0">
                <a:solidFill>
                  <a:schemeClr val="accent1">
                    <a:lumMod val="75000"/>
                  </a:schemeClr>
                </a:solidFill>
              </a:rPr>
              <a:t>Lernarbeit </a:t>
            </a:r>
            <a:r>
              <a:rPr lang="de-DE" sz="2400" dirty="0">
                <a:solidFill>
                  <a:schemeClr val="accent1">
                    <a:lumMod val="75000"/>
                  </a:schemeClr>
                </a:solidFill>
              </a:rPr>
              <a:t>in </a:t>
            </a:r>
            <a:r>
              <a:rPr lang="de-DE" sz="2400" dirty="0" smtClean="0">
                <a:solidFill>
                  <a:schemeClr val="accent1">
                    <a:lumMod val="75000"/>
                  </a:schemeClr>
                </a:solidFill>
              </a:rPr>
              <a:t>Portionen:</a:t>
            </a:r>
            <a:endParaRPr lang="de-DE" sz="2400" dirty="0">
              <a:solidFill>
                <a:schemeClr val="accent1">
                  <a:lumMod val="75000"/>
                </a:schemeClr>
              </a:solidFill>
            </a:endParaRPr>
          </a:p>
          <a:p>
            <a:pPr marL="0" indent="0">
              <a:buNone/>
            </a:pPr>
            <a:r>
              <a:rPr lang="de-DE" sz="2400" dirty="0">
                <a:solidFill>
                  <a:schemeClr val="accent1">
                    <a:lumMod val="75000"/>
                  </a:schemeClr>
                </a:solidFill>
              </a:rPr>
              <a:t> </a:t>
            </a:r>
            <a:r>
              <a:rPr lang="de-DE" sz="2400" dirty="0" smtClean="0">
                <a:solidFill>
                  <a:schemeClr val="accent1">
                    <a:lumMod val="75000"/>
                  </a:schemeClr>
                </a:solidFill>
              </a:rPr>
              <a:t>          Beginn </a:t>
            </a:r>
            <a:r>
              <a:rPr lang="de-DE" sz="2400" dirty="0">
                <a:solidFill>
                  <a:schemeClr val="accent1">
                    <a:lumMod val="75000"/>
                  </a:schemeClr>
                </a:solidFill>
              </a:rPr>
              <a:t>mit </a:t>
            </a:r>
            <a:r>
              <a:rPr lang="de-DE" sz="2400" b="1" i="1" dirty="0">
                <a:solidFill>
                  <a:schemeClr val="accent1">
                    <a:lumMod val="75000"/>
                  </a:schemeClr>
                </a:solidFill>
              </a:rPr>
              <a:t>der</a:t>
            </a:r>
            <a:r>
              <a:rPr lang="de-DE" sz="2400" i="1" dirty="0">
                <a:solidFill>
                  <a:schemeClr val="accent1">
                    <a:lumMod val="75000"/>
                  </a:schemeClr>
                </a:solidFill>
              </a:rPr>
              <a:t> </a:t>
            </a:r>
            <a:r>
              <a:rPr lang="de-DE" sz="2400" dirty="0">
                <a:solidFill>
                  <a:schemeClr val="accent1">
                    <a:lumMod val="75000"/>
                  </a:schemeClr>
                </a:solidFill>
              </a:rPr>
              <a:t>oder </a:t>
            </a:r>
            <a:r>
              <a:rPr lang="de-DE" sz="2400" b="1" i="1" dirty="0">
                <a:solidFill>
                  <a:schemeClr val="accent1">
                    <a:lumMod val="75000"/>
                  </a:schemeClr>
                </a:solidFill>
              </a:rPr>
              <a:t>die</a:t>
            </a:r>
            <a:r>
              <a:rPr lang="de-DE" sz="2400" i="1" dirty="0">
                <a:solidFill>
                  <a:schemeClr val="accent1">
                    <a:lumMod val="75000"/>
                  </a:schemeClr>
                </a:solidFill>
              </a:rPr>
              <a:t> </a:t>
            </a:r>
            <a:r>
              <a:rPr lang="de-DE" sz="2400" dirty="0" smtClean="0">
                <a:solidFill>
                  <a:schemeClr val="accent1">
                    <a:lumMod val="75000"/>
                  </a:schemeClr>
                </a:solidFill>
              </a:rPr>
              <a:t>an allen Artikelstellen</a:t>
            </a:r>
          </a:p>
          <a:p>
            <a:pPr marL="0" indent="0">
              <a:buNone/>
            </a:pPr>
            <a:r>
              <a:rPr lang="de-DE" sz="2400" dirty="0">
                <a:solidFill>
                  <a:schemeClr val="accent1">
                    <a:lumMod val="75000"/>
                  </a:schemeClr>
                </a:solidFill>
              </a:rPr>
              <a:t> </a:t>
            </a:r>
            <a:r>
              <a:rPr lang="de-DE" sz="2400" dirty="0" smtClean="0">
                <a:solidFill>
                  <a:schemeClr val="accent1">
                    <a:lumMod val="75000"/>
                  </a:schemeClr>
                </a:solidFill>
              </a:rPr>
              <a:t>          bald Unterscheidung </a:t>
            </a:r>
            <a:r>
              <a:rPr lang="de-DE" sz="2400" b="1" i="1" dirty="0" smtClean="0">
                <a:solidFill>
                  <a:schemeClr val="accent1">
                    <a:lumMod val="75000"/>
                  </a:schemeClr>
                </a:solidFill>
              </a:rPr>
              <a:t>der</a:t>
            </a:r>
            <a:r>
              <a:rPr lang="de-DE" sz="2400" dirty="0" smtClean="0">
                <a:solidFill>
                  <a:schemeClr val="accent1">
                    <a:lumMod val="75000"/>
                  </a:schemeClr>
                </a:solidFill>
              </a:rPr>
              <a:t> und </a:t>
            </a:r>
            <a:r>
              <a:rPr lang="de-DE" sz="2400" b="1" i="1" dirty="0" smtClean="0">
                <a:solidFill>
                  <a:schemeClr val="accent1">
                    <a:lumMod val="75000"/>
                  </a:schemeClr>
                </a:solidFill>
              </a:rPr>
              <a:t>die</a:t>
            </a:r>
          </a:p>
          <a:p>
            <a:pPr marL="0" indent="0">
              <a:buNone/>
            </a:pPr>
            <a:r>
              <a:rPr lang="de-DE" sz="2400" dirty="0">
                <a:solidFill>
                  <a:schemeClr val="accent1">
                    <a:lumMod val="75000"/>
                  </a:schemeClr>
                </a:solidFill>
              </a:rPr>
              <a:t> </a:t>
            </a:r>
            <a:r>
              <a:rPr lang="de-DE" sz="2400" dirty="0" smtClean="0">
                <a:solidFill>
                  <a:schemeClr val="accent1">
                    <a:lumMod val="75000"/>
                  </a:schemeClr>
                </a:solidFill>
              </a:rPr>
              <a:t>  </a:t>
            </a:r>
            <a:r>
              <a:rPr lang="de-DE" sz="2400" dirty="0" smtClean="0">
                <a:solidFill>
                  <a:schemeClr val="accent1">
                    <a:lumMod val="75000"/>
                  </a:schemeClr>
                </a:solidFill>
              </a:rPr>
              <a:t>        </a:t>
            </a:r>
            <a:r>
              <a:rPr lang="de-DE" sz="2400" dirty="0" smtClean="0">
                <a:solidFill>
                  <a:schemeClr val="accent1">
                    <a:lumMod val="75000"/>
                  </a:schemeClr>
                </a:solidFill>
              </a:rPr>
              <a:t>danach </a:t>
            </a:r>
            <a:r>
              <a:rPr lang="de-DE" sz="2400" b="1" i="1" dirty="0" smtClean="0">
                <a:solidFill>
                  <a:schemeClr val="accent1">
                    <a:lumMod val="75000"/>
                  </a:schemeClr>
                </a:solidFill>
              </a:rPr>
              <a:t>den, das</a:t>
            </a:r>
            <a:r>
              <a:rPr lang="de-DE" sz="2400" i="1" dirty="0" smtClean="0">
                <a:solidFill>
                  <a:schemeClr val="accent1">
                    <a:lumMod val="75000"/>
                  </a:schemeClr>
                </a:solidFill>
              </a:rPr>
              <a:t> </a:t>
            </a:r>
            <a:r>
              <a:rPr lang="de-DE" sz="2400" dirty="0" smtClean="0">
                <a:solidFill>
                  <a:schemeClr val="accent1">
                    <a:lumMod val="75000"/>
                  </a:schemeClr>
                </a:solidFill>
              </a:rPr>
              <a:t>            später </a:t>
            </a:r>
            <a:r>
              <a:rPr lang="de-DE" sz="2400" b="1" i="1" dirty="0" smtClean="0">
                <a:solidFill>
                  <a:schemeClr val="accent1">
                    <a:lumMod val="75000"/>
                  </a:schemeClr>
                </a:solidFill>
              </a:rPr>
              <a:t>dem</a:t>
            </a:r>
          </a:p>
          <a:p>
            <a:r>
              <a:rPr lang="de-DE" sz="2400" dirty="0" smtClean="0">
                <a:solidFill>
                  <a:schemeClr val="accent1">
                    <a:lumMod val="75000"/>
                  </a:schemeClr>
                </a:solidFill>
              </a:rPr>
              <a:t>Angebote machen im</a:t>
            </a:r>
            <a:r>
              <a:rPr lang="de-DE" sz="2400" b="1" dirty="0" smtClean="0">
                <a:solidFill>
                  <a:schemeClr val="accent1">
                    <a:lumMod val="75000"/>
                  </a:schemeClr>
                </a:solidFill>
              </a:rPr>
              <a:t> verdeckten strukturierten Input</a:t>
            </a:r>
            <a:endParaRPr lang="de-DE" sz="2400" b="1" dirty="0" smtClean="0">
              <a:solidFill>
                <a:schemeClr val="accent1">
                  <a:lumMod val="75000"/>
                </a:schemeClr>
              </a:solidFill>
            </a:endParaRPr>
          </a:p>
        </p:txBody>
      </p:sp>
      <p:sp>
        <p:nvSpPr>
          <p:cNvPr id="2" name="Fußzeilenplatzhalter 1"/>
          <p:cNvSpPr>
            <a:spLocks noGrp="1"/>
          </p:cNvSpPr>
          <p:nvPr>
            <p:ph type="ftr" sz="quarter" idx="11"/>
          </p:nvPr>
        </p:nvSpPr>
        <p:spPr/>
        <p:txBody>
          <a:bodyPr/>
          <a:lstStyle/>
          <a:p>
            <a:r>
              <a:rPr lang="de-DE" smtClean="0"/>
              <a:t>Ingelore Oomen-Welke              Pädagogische Hochschule Freiburg</a:t>
            </a:r>
            <a:endParaRPr lang="de-DE" dirty="0"/>
          </a:p>
        </p:txBody>
      </p:sp>
      <p:sp>
        <p:nvSpPr>
          <p:cNvPr id="3" name="Foliennummernplatzhalter 2"/>
          <p:cNvSpPr>
            <a:spLocks noGrp="1"/>
          </p:cNvSpPr>
          <p:nvPr>
            <p:ph type="sldNum" sz="quarter" idx="12"/>
          </p:nvPr>
        </p:nvSpPr>
        <p:spPr/>
        <p:txBody>
          <a:bodyPr/>
          <a:lstStyle/>
          <a:p>
            <a:fld id="{9F95B422-728E-4E89-815B-3851E19A3105}" type="slidenum">
              <a:rPr lang="de-DE" smtClean="0"/>
              <a:t>3</a:t>
            </a:fld>
            <a:endParaRPr lang="de-DE"/>
          </a:p>
        </p:txBody>
      </p:sp>
      <p:pic>
        <p:nvPicPr>
          <p:cNvPr id="6" name="Picture 7" descr="MaskeS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7358" y="3358281"/>
            <a:ext cx="1247130" cy="331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0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down)">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down)">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down)">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down)">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850106"/>
          </a:xfrm>
          <a:solidFill>
            <a:srgbClr val="FFFF00"/>
          </a:solidFill>
        </p:spPr>
        <p:txBody>
          <a:bodyPr>
            <a:normAutofit/>
          </a:bodyPr>
          <a:lstStyle/>
          <a:p>
            <a:r>
              <a:rPr lang="de-DE" sz="2800" dirty="0" smtClean="0">
                <a:solidFill>
                  <a:srgbClr val="0000FF"/>
                </a:solidFill>
                <a:latin typeface="Forte" pitchFamily="66" charset="0"/>
                <a:sym typeface="Wingdings" pitchFamily="2" charset="2"/>
              </a:rPr>
              <a:t>     </a:t>
            </a:r>
            <a:r>
              <a:rPr lang="de-DE" sz="2800" dirty="0" smtClean="0">
                <a:solidFill>
                  <a:srgbClr val="0000FF"/>
                </a:solidFill>
                <a:latin typeface="Forte" pitchFamily="66" charset="0"/>
              </a:rPr>
              <a:t>Reihenfolgen im „Strukturierten Input“    </a:t>
            </a:r>
            <a:r>
              <a:rPr lang="de-DE" sz="2800" dirty="0" smtClean="0">
                <a:solidFill>
                  <a:srgbClr val="0000FF"/>
                </a:solidFill>
                <a:latin typeface="Forte" pitchFamily="66" charset="0"/>
                <a:sym typeface="Wingdings" pitchFamily="2" charset="2"/>
              </a:rPr>
              <a:t></a:t>
            </a:r>
            <a:endParaRPr lang="de-DE" sz="2800" dirty="0">
              <a:solidFill>
                <a:srgbClr val="0000FF"/>
              </a:solidFill>
              <a:latin typeface="Forte" pitchFamily="66" charset="0"/>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568412668"/>
              </p:ext>
            </p:extLst>
          </p:nvPr>
        </p:nvGraphicFramePr>
        <p:xfrm>
          <a:off x="395536" y="836712"/>
          <a:ext cx="8229600" cy="5760720"/>
        </p:xfrm>
        <a:graphic>
          <a:graphicData uri="http://schemas.openxmlformats.org/drawingml/2006/table">
            <a:tbl>
              <a:tblPr firstRow="1" bandRow="1">
                <a:tableStyleId>{073A0DAA-6AF3-43AB-8588-CEC1D06C72B9}</a:tableStyleId>
              </a:tblPr>
              <a:tblGrid>
                <a:gridCol w="2057400"/>
                <a:gridCol w="2057400"/>
                <a:gridCol w="2057400"/>
                <a:gridCol w="2057400"/>
              </a:tblGrid>
              <a:tr h="370840">
                <a:tc>
                  <a:txBody>
                    <a:bodyPr/>
                    <a:lstStyle/>
                    <a:p>
                      <a:r>
                        <a:rPr lang="de-DE" sz="1800" b="0" i="0" u="none" strike="noStrike" kern="1200" baseline="0" dirty="0" smtClean="0">
                          <a:solidFill>
                            <a:schemeClr val="lt1"/>
                          </a:solidFill>
                          <a:latin typeface="+mn-lt"/>
                          <a:ea typeface="+mn-ea"/>
                          <a:cs typeface="+mn-cs"/>
                        </a:rPr>
                        <a:t>einzelne Wörter,</a:t>
                      </a:r>
                    </a:p>
                    <a:p>
                      <a:r>
                        <a:rPr lang="de-DE" sz="1800" b="0" i="0" u="none" strike="noStrike" kern="1200" baseline="0" dirty="0" smtClean="0">
                          <a:solidFill>
                            <a:schemeClr val="lt1"/>
                          </a:solidFill>
                          <a:latin typeface="+mn-lt"/>
                          <a:ea typeface="+mn-ea"/>
                          <a:cs typeface="+mn-cs"/>
                        </a:rPr>
                        <a:t>Wörter mit</a:t>
                      </a:r>
                    </a:p>
                    <a:p>
                      <a:r>
                        <a:rPr lang="de-DE" sz="1800" b="1" i="0" u="none" strike="noStrike" kern="1200" baseline="0" dirty="0" smtClean="0">
                          <a:solidFill>
                            <a:schemeClr val="lt1"/>
                          </a:solidFill>
                          <a:latin typeface="+mn-lt"/>
                          <a:ea typeface="+mn-ea"/>
                          <a:cs typeface="+mn-cs"/>
                        </a:rPr>
                        <a:t>Artikel</a:t>
                      </a:r>
                      <a:r>
                        <a:rPr lang="de-DE" sz="1800" b="0" i="0" u="none" strike="noStrike" kern="1200" baseline="0" dirty="0" smtClean="0">
                          <a:solidFill>
                            <a:schemeClr val="lt1"/>
                          </a:solidFill>
                          <a:latin typeface="+mn-lt"/>
                          <a:ea typeface="+mn-ea"/>
                          <a:cs typeface="+mn-cs"/>
                        </a:rPr>
                        <a:t>,</a:t>
                      </a:r>
                    </a:p>
                    <a:p>
                      <a:r>
                        <a:rPr lang="de-DE" sz="1800" b="0" i="0" u="none" strike="noStrike" kern="1200" baseline="0" dirty="0" smtClean="0">
                          <a:solidFill>
                            <a:schemeClr val="lt1"/>
                          </a:solidFill>
                          <a:latin typeface="+mn-lt"/>
                          <a:ea typeface="+mn-ea"/>
                          <a:cs typeface="+mn-cs"/>
                        </a:rPr>
                        <a:t>Kontaktformeln imitativ</a:t>
                      </a:r>
                      <a:endParaRPr lang="de-DE" dirty="0"/>
                    </a:p>
                  </a:txBody>
                  <a:tcPr/>
                </a:tc>
                <a:tc>
                  <a:txBody>
                    <a:bodyPr/>
                    <a:lstStyle/>
                    <a:p>
                      <a:r>
                        <a:rPr lang="de-DE" sz="1800" b="0" i="0" u="none" strike="noStrike" kern="1200" baseline="0" dirty="0" smtClean="0">
                          <a:solidFill>
                            <a:schemeClr val="lt1"/>
                          </a:solidFill>
                          <a:latin typeface="+mn-lt"/>
                          <a:ea typeface="+mn-ea"/>
                          <a:cs typeface="+mn-cs"/>
                        </a:rPr>
                        <a:t>Personen und</a:t>
                      </a:r>
                    </a:p>
                    <a:p>
                      <a:r>
                        <a:rPr lang="de-DE" sz="1800" b="0" i="0" u="none" strike="noStrike" kern="1200" baseline="0" dirty="0" smtClean="0">
                          <a:solidFill>
                            <a:schemeClr val="lt1"/>
                          </a:solidFill>
                          <a:latin typeface="+mn-lt"/>
                          <a:ea typeface="+mn-ea"/>
                          <a:cs typeface="+mn-cs"/>
                        </a:rPr>
                        <a:t>Gegenstände</a:t>
                      </a:r>
                    </a:p>
                    <a:p>
                      <a:r>
                        <a:rPr lang="de-DE" sz="1800" b="1" i="0" u="none" strike="noStrike" kern="1200" baseline="0" dirty="0" smtClean="0">
                          <a:solidFill>
                            <a:schemeClr val="lt1"/>
                          </a:solidFill>
                          <a:latin typeface="+mn-lt"/>
                          <a:ea typeface="+mn-ea"/>
                          <a:cs typeface="+mn-cs"/>
                        </a:rPr>
                        <a:t>benennen</a:t>
                      </a:r>
                      <a:r>
                        <a:rPr lang="de-DE" sz="1800" b="0" i="0" u="none" strike="noStrike" kern="1200" baseline="0" dirty="0" smtClean="0">
                          <a:solidFill>
                            <a:schemeClr val="lt1"/>
                          </a:solidFill>
                          <a:latin typeface="+mn-lt"/>
                          <a:ea typeface="+mn-ea"/>
                          <a:cs typeface="+mn-cs"/>
                        </a:rPr>
                        <a:t>; </a:t>
                      </a:r>
                      <a:r>
                        <a:rPr lang="de-DE" sz="1800" b="1" i="0" u="none" strike="noStrike" kern="1200" baseline="0" dirty="0" smtClean="0">
                          <a:solidFill>
                            <a:schemeClr val="lt1"/>
                          </a:solidFill>
                          <a:latin typeface="+mn-lt"/>
                          <a:ea typeface="+mn-ea"/>
                          <a:cs typeface="+mn-cs"/>
                        </a:rPr>
                        <a:t>einfache Sätze</a:t>
                      </a:r>
                      <a:r>
                        <a:rPr lang="de-DE" sz="1800" b="0" i="0" u="none" strike="noStrike" kern="1200" baseline="0" dirty="0" smtClean="0">
                          <a:solidFill>
                            <a:schemeClr val="lt1"/>
                          </a:solidFill>
                          <a:latin typeface="+mn-lt"/>
                          <a:ea typeface="+mn-ea"/>
                          <a:cs typeface="+mn-cs"/>
                        </a:rPr>
                        <a:t>: „Das ist die</a:t>
                      </a:r>
                    </a:p>
                    <a:p>
                      <a:r>
                        <a:rPr lang="de-DE" sz="1800" b="0" i="0" u="none" strike="noStrike" kern="1200" baseline="0" dirty="0" smtClean="0">
                          <a:solidFill>
                            <a:schemeClr val="lt1"/>
                          </a:solidFill>
                          <a:latin typeface="+mn-lt"/>
                          <a:ea typeface="+mn-ea"/>
                          <a:cs typeface="+mn-cs"/>
                        </a:rPr>
                        <a:t>Mama“ usw.</a:t>
                      </a:r>
                      <a:endParaRPr lang="de-DE" dirty="0"/>
                    </a:p>
                  </a:txBody>
                  <a:tcPr/>
                </a:tc>
                <a:tc>
                  <a:txBody>
                    <a:bodyPr/>
                    <a:lstStyle/>
                    <a:p>
                      <a:r>
                        <a:rPr lang="de-DE" sz="1800" b="0" i="0" u="none" strike="noStrike" kern="1200" baseline="0" dirty="0" smtClean="0">
                          <a:solidFill>
                            <a:schemeClr val="lt1"/>
                          </a:solidFill>
                          <a:latin typeface="+mn-lt"/>
                          <a:ea typeface="+mn-ea"/>
                          <a:cs typeface="+mn-cs"/>
                        </a:rPr>
                        <a:t>Fingerspiele,</a:t>
                      </a:r>
                    </a:p>
                    <a:p>
                      <a:r>
                        <a:rPr lang="de-DE" sz="1800" b="0" i="0" u="none" strike="noStrike" kern="1200" baseline="0" dirty="0" smtClean="0">
                          <a:solidFill>
                            <a:schemeClr val="lt1"/>
                          </a:solidFill>
                          <a:latin typeface="+mn-lt"/>
                          <a:ea typeface="+mn-ea"/>
                          <a:cs typeface="+mn-cs"/>
                        </a:rPr>
                        <a:t>Nachsprechsätze,</a:t>
                      </a:r>
                    </a:p>
                    <a:p>
                      <a:r>
                        <a:rPr lang="de-DE" sz="1800" b="0" i="0" u="none" strike="noStrike" kern="1200" baseline="0" dirty="0" smtClean="0">
                          <a:solidFill>
                            <a:schemeClr val="lt1"/>
                          </a:solidFill>
                          <a:latin typeface="+mn-lt"/>
                          <a:ea typeface="+mn-ea"/>
                          <a:cs typeface="+mn-cs"/>
                        </a:rPr>
                        <a:t>Lieder, richtige</a:t>
                      </a:r>
                    </a:p>
                    <a:p>
                      <a:r>
                        <a:rPr lang="de-DE" sz="1800" b="0" i="0" u="none" strike="noStrike" kern="1200" baseline="0" dirty="0" smtClean="0">
                          <a:solidFill>
                            <a:schemeClr val="lt1"/>
                          </a:solidFill>
                          <a:latin typeface="+mn-lt"/>
                          <a:ea typeface="+mn-ea"/>
                          <a:cs typeface="+mn-cs"/>
                        </a:rPr>
                        <a:t>Artikel, Pronomen</a:t>
                      </a:r>
                    </a:p>
                    <a:p>
                      <a:r>
                        <a:rPr lang="de-DE" sz="1800" b="1" i="0" u="none" strike="noStrike" kern="1200" baseline="0" dirty="0" smtClean="0">
                          <a:solidFill>
                            <a:schemeClr val="lt1"/>
                          </a:solidFill>
                          <a:latin typeface="+mn-lt"/>
                          <a:ea typeface="+mn-ea"/>
                          <a:cs typeface="+mn-cs"/>
                        </a:rPr>
                        <a:t>ich, du, er-sie-es…</a:t>
                      </a:r>
                      <a:endParaRPr lang="de-DE" dirty="0"/>
                    </a:p>
                  </a:txBody>
                  <a:tcPr/>
                </a:tc>
                <a:tc>
                  <a:txBody>
                    <a:bodyPr/>
                    <a:lstStyle/>
                    <a:p>
                      <a:r>
                        <a:rPr lang="de-DE" sz="1800" b="1" i="0" u="none" strike="noStrike" kern="1200" baseline="0" dirty="0" smtClean="0">
                          <a:solidFill>
                            <a:schemeClr val="lt1"/>
                          </a:solidFill>
                          <a:latin typeface="+mn-lt"/>
                          <a:ea typeface="+mn-ea"/>
                          <a:cs typeface="+mn-cs"/>
                        </a:rPr>
                        <a:t>Einzahl und</a:t>
                      </a:r>
                    </a:p>
                    <a:p>
                      <a:r>
                        <a:rPr lang="de-DE" sz="1800" b="1" i="0" u="none" strike="noStrike" kern="1200" baseline="0" dirty="0" smtClean="0">
                          <a:solidFill>
                            <a:schemeClr val="lt1"/>
                          </a:solidFill>
                          <a:latin typeface="+mn-lt"/>
                          <a:ea typeface="+mn-ea"/>
                          <a:cs typeface="+mn-cs"/>
                        </a:rPr>
                        <a:t>Mehrzahl </a:t>
                      </a:r>
                      <a:r>
                        <a:rPr lang="de-DE" sz="1800" b="0" i="0" u="none" strike="noStrike" kern="1200" baseline="0" dirty="0" smtClean="0">
                          <a:solidFill>
                            <a:schemeClr val="lt1"/>
                          </a:solidFill>
                          <a:latin typeface="+mn-lt"/>
                          <a:ea typeface="+mn-ea"/>
                          <a:cs typeface="+mn-cs"/>
                        </a:rPr>
                        <a:t>in</a:t>
                      </a:r>
                    </a:p>
                    <a:p>
                      <a:r>
                        <a:rPr lang="de-DE" sz="1800" b="0" i="0" u="none" strike="noStrike" kern="1200" baseline="0" dirty="0" smtClean="0">
                          <a:solidFill>
                            <a:schemeClr val="lt1"/>
                          </a:solidFill>
                          <a:latin typeface="+mn-lt"/>
                          <a:ea typeface="+mn-ea"/>
                          <a:cs typeface="+mn-cs"/>
                        </a:rPr>
                        <a:t>Sätzen und Texten</a:t>
                      </a:r>
                      <a:endParaRPr lang="de-DE" dirty="0"/>
                    </a:p>
                  </a:txBody>
                  <a:tcPr/>
                </a:tc>
              </a:tr>
              <a:tr h="370840">
                <a:tc>
                  <a:txBody>
                    <a:bodyPr/>
                    <a:lstStyle/>
                    <a:p>
                      <a:r>
                        <a:rPr lang="de-DE" sz="1800" b="1" i="0" u="none" strike="noStrike" kern="1200" baseline="0" dirty="0" smtClean="0">
                          <a:solidFill>
                            <a:schemeClr val="dk1"/>
                          </a:solidFill>
                          <a:latin typeface="+mn-lt"/>
                          <a:ea typeface="+mn-ea"/>
                          <a:cs typeface="+mn-cs"/>
                        </a:rPr>
                        <a:t>Verbformen im</a:t>
                      </a:r>
                    </a:p>
                    <a:p>
                      <a:r>
                        <a:rPr lang="de-DE" sz="1800" b="1" i="0" u="none" strike="noStrike" kern="1200" baseline="0" dirty="0" smtClean="0">
                          <a:solidFill>
                            <a:schemeClr val="dk1"/>
                          </a:solidFill>
                          <a:latin typeface="+mn-lt"/>
                          <a:ea typeface="+mn-ea"/>
                          <a:cs typeface="+mn-cs"/>
                        </a:rPr>
                        <a:t>Präsens,</a:t>
                      </a:r>
                    </a:p>
                    <a:p>
                      <a:r>
                        <a:rPr lang="de-DE" sz="1800" b="1" i="0" u="none" strike="noStrike" kern="1200" baseline="0" dirty="0" smtClean="0">
                          <a:solidFill>
                            <a:schemeClr val="dk1"/>
                          </a:solidFill>
                          <a:latin typeface="+mn-lt"/>
                          <a:ea typeface="+mn-ea"/>
                          <a:cs typeface="+mn-cs"/>
                        </a:rPr>
                        <a:t>Fragen stellen:</a:t>
                      </a:r>
                    </a:p>
                    <a:p>
                      <a:r>
                        <a:rPr lang="de-DE" sz="1800" b="1" i="0" u="none" strike="noStrike" kern="1200" baseline="0" dirty="0" smtClean="0">
                          <a:solidFill>
                            <a:schemeClr val="dk1"/>
                          </a:solidFill>
                          <a:latin typeface="+mn-lt"/>
                          <a:ea typeface="+mn-ea"/>
                          <a:cs typeface="+mn-cs"/>
                        </a:rPr>
                        <a:t>Ja-Nein-Frage,</a:t>
                      </a:r>
                    </a:p>
                    <a:p>
                      <a:r>
                        <a:rPr lang="de-DE" sz="1800" b="1" i="0" u="none" strike="noStrike" kern="1200" baseline="0" dirty="0" smtClean="0">
                          <a:solidFill>
                            <a:schemeClr val="dk1"/>
                          </a:solidFill>
                          <a:latin typeface="+mn-lt"/>
                          <a:ea typeface="+mn-ea"/>
                          <a:cs typeface="+mn-cs"/>
                        </a:rPr>
                        <a:t>W-Frage,</a:t>
                      </a:r>
                    </a:p>
                    <a:p>
                      <a:r>
                        <a:rPr lang="de-DE" sz="1800" b="1" i="0" u="none" strike="noStrike" kern="1200" baseline="0" dirty="0" smtClean="0">
                          <a:solidFill>
                            <a:schemeClr val="dk1"/>
                          </a:solidFill>
                          <a:latin typeface="+mn-lt"/>
                          <a:ea typeface="+mn-ea"/>
                          <a:cs typeface="+mn-cs"/>
                        </a:rPr>
                        <a:t>Verneinung</a:t>
                      </a:r>
                      <a:r>
                        <a:rPr lang="de-DE" sz="1800" b="1" i="0" u="none" strike="noStrike" kern="1200" baseline="0" dirty="0" smtClean="0">
                          <a:solidFill>
                            <a:schemeClr val="dk1"/>
                          </a:solidFill>
                          <a:latin typeface="+mn-lt"/>
                          <a:ea typeface="+mn-ea"/>
                          <a:cs typeface="+mn-cs"/>
                          <a:sym typeface="Wingdings"/>
                          <a:hlinkClick r:id="" action="ppaction://hlinkshowjump?jump=nextslide"/>
                        </a:rPr>
                        <a:t></a:t>
                      </a:r>
                      <a:endParaRPr lang="de-DE" dirty="0"/>
                    </a:p>
                  </a:txBody>
                  <a:tcPr/>
                </a:tc>
                <a:tc>
                  <a:txBody>
                    <a:bodyPr/>
                    <a:lstStyle/>
                    <a:p>
                      <a:r>
                        <a:rPr lang="de-DE" sz="1800" b="0" i="0" u="none" strike="noStrike" kern="1200" baseline="0" dirty="0" smtClean="0">
                          <a:solidFill>
                            <a:schemeClr val="dk1"/>
                          </a:solidFill>
                          <a:latin typeface="+mn-lt"/>
                          <a:ea typeface="+mn-ea"/>
                          <a:cs typeface="+mn-cs"/>
                        </a:rPr>
                        <a:t>Personen und</a:t>
                      </a:r>
                    </a:p>
                    <a:p>
                      <a:r>
                        <a:rPr lang="de-DE" sz="1800" b="0" i="0" u="none" strike="noStrike" kern="1200" baseline="0" dirty="0" smtClean="0">
                          <a:solidFill>
                            <a:schemeClr val="dk1"/>
                          </a:solidFill>
                          <a:latin typeface="+mn-lt"/>
                          <a:ea typeface="+mn-ea"/>
                          <a:cs typeface="+mn-cs"/>
                        </a:rPr>
                        <a:t>Gegenstände</a:t>
                      </a:r>
                    </a:p>
                    <a:p>
                      <a:r>
                        <a:rPr lang="de-DE" sz="1800" b="0" i="0" u="none" strike="noStrike" kern="1200" baseline="0" dirty="0" smtClean="0">
                          <a:solidFill>
                            <a:schemeClr val="dk1"/>
                          </a:solidFill>
                          <a:latin typeface="+mn-lt"/>
                          <a:ea typeface="+mn-ea"/>
                          <a:cs typeface="+mn-cs"/>
                        </a:rPr>
                        <a:t>beschreiben</a:t>
                      </a:r>
                    </a:p>
                    <a:p>
                      <a:r>
                        <a:rPr lang="de-DE" sz="1800" b="1" i="0" u="none" strike="noStrike" kern="1200" baseline="0" dirty="0" smtClean="0">
                          <a:solidFill>
                            <a:schemeClr val="dk1"/>
                          </a:solidFill>
                          <a:latin typeface="+mn-lt"/>
                          <a:ea typeface="+mn-ea"/>
                          <a:cs typeface="+mn-cs"/>
                        </a:rPr>
                        <a:t>Adjektive, andere</a:t>
                      </a:r>
                    </a:p>
                    <a:p>
                      <a:r>
                        <a:rPr lang="de-DE" sz="1800" b="0" i="0" u="none" strike="noStrike" kern="1200" baseline="0" dirty="0" smtClean="0">
                          <a:solidFill>
                            <a:schemeClr val="dk1"/>
                          </a:solidFill>
                          <a:latin typeface="+mn-lt"/>
                          <a:ea typeface="+mn-ea"/>
                          <a:cs typeface="+mn-cs"/>
                        </a:rPr>
                        <a:t>􀃆</a:t>
                      </a:r>
                    </a:p>
                    <a:p>
                      <a:r>
                        <a:rPr lang="de-DE" sz="1800" b="0" i="1" u="none" strike="noStrike" kern="1200" baseline="0" dirty="0" smtClean="0">
                          <a:solidFill>
                            <a:schemeClr val="dk1"/>
                          </a:solidFill>
                          <a:latin typeface="+mn-lt"/>
                          <a:ea typeface="+mn-ea"/>
                          <a:cs typeface="+mn-cs"/>
                        </a:rPr>
                        <a:t>Das Kleid ist </a:t>
                      </a:r>
                      <a:r>
                        <a:rPr lang="de-DE" sz="1800" b="0" i="1" u="sng" strike="noStrike" kern="1200" baseline="0" dirty="0" smtClean="0">
                          <a:solidFill>
                            <a:schemeClr val="dk1"/>
                          </a:solidFill>
                          <a:latin typeface="+mn-lt"/>
                          <a:ea typeface="+mn-ea"/>
                          <a:cs typeface="+mn-cs"/>
                        </a:rPr>
                        <a:t>rot</a:t>
                      </a:r>
                    </a:p>
                    <a:p>
                      <a:r>
                        <a:rPr lang="de-DE" sz="1800" b="0" i="1" u="none" strike="noStrike" kern="1200" baseline="0" dirty="0" smtClean="0">
                          <a:solidFill>
                            <a:schemeClr val="dk1"/>
                          </a:solidFill>
                          <a:latin typeface="+mn-lt"/>
                          <a:ea typeface="+mn-ea"/>
                          <a:cs typeface="+mn-cs"/>
                        </a:rPr>
                        <a:t>Ein Kleid </a:t>
                      </a:r>
                      <a:r>
                        <a:rPr lang="de-DE" sz="1800" b="0" i="1" u="sng" strike="noStrike" kern="1200" baseline="0" dirty="0" smtClean="0">
                          <a:solidFill>
                            <a:schemeClr val="dk1"/>
                          </a:solidFill>
                          <a:latin typeface="+mn-lt"/>
                          <a:ea typeface="+mn-ea"/>
                          <a:cs typeface="+mn-cs"/>
                        </a:rPr>
                        <a:t>mit Gürtel</a:t>
                      </a:r>
                      <a:endParaRPr lang="de-DE" u="sng" dirty="0"/>
                    </a:p>
                  </a:txBody>
                  <a:tcPr/>
                </a:tc>
                <a:tc>
                  <a:txBody>
                    <a:bodyPr/>
                    <a:lstStyle/>
                    <a:p>
                      <a:r>
                        <a:rPr lang="de-DE" sz="1800" b="1" i="0" u="none" strike="noStrike" kern="1200" baseline="0" dirty="0" smtClean="0">
                          <a:solidFill>
                            <a:schemeClr val="dk1"/>
                          </a:solidFill>
                          <a:latin typeface="+mn-lt"/>
                          <a:ea typeface="+mn-ea"/>
                          <a:cs typeface="+mn-cs"/>
                        </a:rPr>
                        <a:t>4. Fall</a:t>
                      </a:r>
                    </a:p>
                    <a:p>
                      <a:r>
                        <a:rPr lang="de-DE" sz="1800" b="0" i="1" u="none" strike="noStrike" kern="1200" baseline="0" dirty="0" smtClean="0">
                          <a:solidFill>
                            <a:schemeClr val="dk1"/>
                          </a:solidFill>
                          <a:latin typeface="+mn-lt"/>
                          <a:ea typeface="+mn-ea"/>
                          <a:cs typeface="+mn-cs"/>
                        </a:rPr>
                        <a:t>Der Junge hat</a:t>
                      </a:r>
                    </a:p>
                    <a:p>
                      <a:r>
                        <a:rPr lang="de-DE" sz="1800" b="0" i="1" u="sng" strike="noStrike" kern="1200" baseline="0" dirty="0" smtClean="0">
                          <a:solidFill>
                            <a:schemeClr val="dk1"/>
                          </a:solidFill>
                          <a:latin typeface="+mn-lt"/>
                          <a:ea typeface="+mn-ea"/>
                          <a:cs typeface="+mn-cs"/>
                        </a:rPr>
                        <a:t>einen Schal</a:t>
                      </a:r>
                      <a:r>
                        <a:rPr lang="de-DE" sz="1800" b="0" i="1" u="none" strike="noStrike" kern="1200" baseline="0" dirty="0" smtClean="0">
                          <a:solidFill>
                            <a:schemeClr val="dk1"/>
                          </a:solidFill>
                          <a:latin typeface="+mn-lt"/>
                          <a:ea typeface="+mn-ea"/>
                          <a:cs typeface="+mn-cs"/>
                        </a:rPr>
                        <a:t>,</a:t>
                      </a:r>
                    </a:p>
                    <a:p>
                      <a:r>
                        <a:rPr lang="de-DE" sz="1800" b="0" i="1" u="none" strike="noStrike" kern="1200" baseline="0" dirty="0" smtClean="0">
                          <a:solidFill>
                            <a:schemeClr val="dk1"/>
                          </a:solidFill>
                          <a:latin typeface="+mn-lt"/>
                          <a:ea typeface="+mn-ea"/>
                          <a:cs typeface="+mn-cs"/>
                        </a:rPr>
                        <a:t>eine Tasche</a:t>
                      </a:r>
                    </a:p>
                    <a:p>
                      <a:r>
                        <a:rPr lang="de-DE" sz="1800" b="0" i="1" u="none" strike="noStrike" kern="1200" baseline="0" dirty="0" smtClean="0">
                          <a:solidFill>
                            <a:schemeClr val="dk1"/>
                          </a:solidFill>
                          <a:latin typeface="+mn-lt"/>
                          <a:ea typeface="+mn-ea"/>
                          <a:cs typeface="+mn-cs"/>
                        </a:rPr>
                        <a:t>Ich sehe ein Kind,</a:t>
                      </a:r>
                    </a:p>
                    <a:p>
                      <a:r>
                        <a:rPr lang="de-DE" sz="1800" b="0" i="1" u="none" strike="noStrike" kern="1200" baseline="0" dirty="0" smtClean="0">
                          <a:solidFill>
                            <a:schemeClr val="dk1"/>
                          </a:solidFill>
                          <a:latin typeface="+mn-lt"/>
                          <a:ea typeface="+mn-ea"/>
                          <a:cs typeface="+mn-cs"/>
                        </a:rPr>
                        <a:t>… einen Jungen</a:t>
                      </a:r>
                    </a:p>
                    <a:p>
                      <a:r>
                        <a:rPr lang="de-DE" sz="1800" b="0" i="1" u="none" strike="noStrike" kern="1200" baseline="0" dirty="0" smtClean="0">
                          <a:solidFill>
                            <a:schemeClr val="dk1"/>
                          </a:solidFill>
                          <a:latin typeface="+mn-lt"/>
                          <a:ea typeface="+mn-ea"/>
                          <a:cs typeface="+mn-cs"/>
                        </a:rPr>
                        <a:t>ich sehe </a:t>
                      </a:r>
                      <a:r>
                        <a:rPr lang="de-DE" sz="1800" b="1" i="1" u="none" strike="noStrike" kern="1200" baseline="0" dirty="0" smtClean="0">
                          <a:solidFill>
                            <a:schemeClr val="dk1"/>
                          </a:solidFill>
                          <a:latin typeface="+mn-lt"/>
                          <a:ea typeface="+mn-ea"/>
                          <a:cs typeface="+mn-cs"/>
                        </a:rPr>
                        <a:t>ihn</a:t>
                      </a:r>
                      <a:r>
                        <a:rPr lang="de-DE" sz="1800" b="0" i="1" u="none" strike="noStrike" kern="1200" baseline="0" dirty="0" smtClean="0">
                          <a:solidFill>
                            <a:schemeClr val="dk1"/>
                          </a:solidFill>
                          <a:latin typeface="+mn-lt"/>
                          <a:ea typeface="+mn-ea"/>
                          <a:cs typeface="+mn-cs"/>
                        </a:rPr>
                        <a:t>…</a:t>
                      </a:r>
                      <a:endParaRPr lang="de-DE" dirty="0"/>
                    </a:p>
                  </a:txBody>
                  <a:tcPr/>
                </a:tc>
                <a:tc>
                  <a:txBody>
                    <a:bodyPr/>
                    <a:lstStyle/>
                    <a:p>
                      <a:r>
                        <a:rPr lang="de-DE" sz="1800" b="1" i="0" u="none" strike="noStrike" kern="1200" baseline="0" dirty="0" smtClean="0">
                          <a:solidFill>
                            <a:schemeClr val="dk1"/>
                          </a:solidFill>
                          <a:latin typeface="+mn-lt"/>
                          <a:ea typeface="+mn-ea"/>
                          <a:cs typeface="+mn-cs"/>
                        </a:rPr>
                        <a:t>3. Fall</a:t>
                      </a:r>
                    </a:p>
                    <a:p>
                      <a:r>
                        <a:rPr lang="de-DE" sz="1800" b="0" i="1" u="none" strike="noStrike" kern="1200" baseline="0" dirty="0" smtClean="0">
                          <a:solidFill>
                            <a:schemeClr val="dk1"/>
                          </a:solidFill>
                          <a:latin typeface="+mn-lt"/>
                          <a:ea typeface="+mn-ea"/>
                          <a:cs typeface="+mn-cs"/>
                        </a:rPr>
                        <a:t>Ich helfe dem</a:t>
                      </a:r>
                    </a:p>
                    <a:p>
                      <a:r>
                        <a:rPr lang="de-DE" sz="1800" b="0" i="1" u="none" strike="noStrike" kern="1200" baseline="0" dirty="0" smtClean="0">
                          <a:solidFill>
                            <a:schemeClr val="dk1"/>
                          </a:solidFill>
                          <a:latin typeface="+mn-lt"/>
                          <a:ea typeface="+mn-ea"/>
                          <a:cs typeface="+mn-cs"/>
                        </a:rPr>
                        <a:t>Kind, der Tante,</a:t>
                      </a:r>
                    </a:p>
                    <a:p>
                      <a:r>
                        <a:rPr lang="de-DE" sz="1800" b="0" i="1" u="none" strike="noStrike" kern="1200" baseline="0" dirty="0" smtClean="0">
                          <a:solidFill>
                            <a:schemeClr val="dk1"/>
                          </a:solidFill>
                          <a:latin typeface="+mn-lt"/>
                          <a:ea typeface="+mn-ea"/>
                          <a:cs typeface="+mn-cs"/>
                        </a:rPr>
                        <a:t>dem Onkel</a:t>
                      </a:r>
                      <a:r>
                        <a:rPr lang="de-DE" sz="1800" b="0" i="0" u="none" strike="noStrike" kern="1200" baseline="0" dirty="0" smtClean="0">
                          <a:solidFill>
                            <a:schemeClr val="dk1"/>
                          </a:solidFill>
                          <a:latin typeface="+mn-lt"/>
                          <a:ea typeface="+mn-ea"/>
                          <a:cs typeface="+mn-cs"/>
                        </a:rPr>
                        <a:t>…</a:t>
                      </a:r>
                      <a:endParaRPr lang="de-DE" dirty="0"/>
                    </a:p>
                  </a:txBody>
                  <a:tcPr/>
                </a:tc>
              </a:tr>
              <a:tr h="370840">
                <a:tc>
                  <a:txBody>
                    <a:bodyPr/>
                    <a:lstStyle/>
                    <a:p>
                      <a:r>
                        <a:rPr lang="de-DE" sz="1800" b="1" i="0" u="none" strike="noStrike" kern="1200" baseline="0" dirty="0" smtClean="0">
                          <a:solidFill>
                            <a:schemeClr val="dk1"/>
                          </a:solidFill>
                          <a:latin typeface="+mn-lt"/>
                          <a:ea typeface="+mn-ea"/>
                          <a:cs typeface="+mn-cs"/>
                        </a:rPr>
                        <a:t>Präpositionen</a:t>
                      </a:r>
                    </a:p>
                    <a:p>
                      <a:r>
                        <a:rPr lang="de-DE" sz="1800" b="1" i="0" u="none" strike="noStrike" kern="1200" baseline="0" dirty="0" smtClean="0">
                          <a:solidFill>
                            <a:schemeClr val="dk1"/>
                          </a:solidFill>
                          <a:latin typeface="+mn-lt"/>
                          <a:ea typeface="+mn-ea"/>
                          <a:cs typeface="+mn-cs"/>
                        </a:rPr>
                        <a:t>mit festem 4.</a:t>
                      </a:r>
                    </a:p>
                    <a:p>
                      <a:r>
                        <a:rPr lang="de-DE" sz="1800" b="1" i="0" u="none" strike="noStrike" kern="1200" baseline="0" dirty="0" smtClean="0">
                          <a:solidFill>
                            <a:schemeClr val="dk1"/>
                          </a:solidFill>
                          <a:latin typeface="+mn-lt"/>
                          <a:ea typeface="+mn-ea"/>
                          <a:cs typeface="+mn-cs"/>
                        </a:rPr>
                        <a:t>Fall</a:t>
                      </a:r>
                    </a:p>
                    <a:p>
                      <a:r>
                        <a:rPr lang="de-DE" sz="1800" b="0" i="1" u="none" strike="noStrike" kern="1200" baseline="0" dirty="0" smtClean="0">
                          <a:solidFill>
                            <a:schemeClr val="dk1"/>
                          </a:solidFill>
                          <a:latin typeface="+mn-lt"/>
                          <a:ea typeface="+mn-ea"/>
                          <a:cs typeface="+mn-cs"/>
                        </a:rPr>
                        <a:t>durch die Tür,</a:t>
                      </a:r>
                    </a:p>
                    <a:p>
                      <a:r>
                        <a:rPr lang="de-DE" sz="1800" b="0" i="1" u="none" strike="noStrike" kern="1200" baseline="0" dirty="0" smtClean="0">
                          <a:solidFill>
                            <a:schemeClr val="dk1"/>
                          </a:solidFill>
                          <a:latin typeface="+mn-lt"/>
                          <a:ea typeface="+mn-ea"/>
                          <a:cs typeface="+mn-cs"/>
                        </a:rPr>
                        <a:t>ohne das Hemd, ohne den Schal</a:t>
                      </a:r>
                      <a:endParaRPr lang="de-DE" dirty="0"/>
                    </a:p>
                  </a:txBody>
                  <a:tcPr/>
                </a:tc>
                <a:tc>
                  <a:txBody>
                    <a:bodyPr/>
                    <a:lstStyle/>
                    <a:p>
                      <a:r>
                        <a:rPr lang="de-DE" sz="1800" b="1" i="0" u="none" strike="noStrike" kern="1200" baseline="0" dirty="0" smtClean="0">
                          <a:solidFill>
                            <a:schemeClr val="dk1"/>
                          </a:solidFill>
                          <a:latin typeface="+mn-lt"/>
                          <a:ea typeface="+mn-ea"/>
                          <a:cs typeface="+mn-cs"/>
                        </a:rPr>
                        <a:t>Präpositionen</a:t>
                      </a:r>
                    </a:p>
                    <a:p>
                      <a:r>
                        <a:rPr lang="de-DE" sz="1800" b="1" i="0" u="none" strike="noStrike" kern="1200" baseline="0" dirty="0" smtClean="0">
                          <a:solidFill>
                            <a:schemeClr val="dk1"/>
                          </a:solidFill>
                          <a:latin typeface="+mn-lt"/>
                          <a:ea typeface="+mn-ea"/>
                          <a:cs typeface="+mn-cs"/>
                        </a:rPr>
                        <a:t>mit festem 3. Fall</a:t>
                      </a:r>
                    </a:p>
                    <a:p>
                      <a:r>
                        <a:rPr lang="de-DE" sz="1800" b="0" i="1" u="none" strike="noStrike" kern="1200" baseline="0" dirty="0" smtClean="0">
                          <a:solidFill>
                            <a:schemeClr val="dk1"/>
                          </a:solidFill>
                          <a:latin typeface="+mn-lt"/>
                          <a:ea typeface="+mn-ea"/>
                          <a:cs typeface="+mn-cs"/>
                        </a:rPr>
                        <a:t>aus, mit, bei,</a:t>
                      </a:r>
                    </a:p>
                    <a:p>
                      <a:r>
                        <a:rPr lang="de-DE" sz="1800" b="0" i="1" u="none" strike="noStrike" kern="1200" baseline="0" dirty="0" smtClean="0">
                          <a:solidFill>
                            <a:schemeClr val="dk1"/>
                          </a:solidFill>
                          <a:latin typeface="+mn-lt"/>
                          <a:ea typeface="+mn-ea"/>
                          <a:cs typeface="+mn-cs"/>
                        </a:rPr>
                        <a:t>von, zu, nach</a:t>
                      </a:r>
                    </a:p>
                    <a:p>
                      <a:r>
                        <a:rPr lang="de-DE" sz="1800" b="0" i="1" u="none" strike="noStrike" kern="1200" baseline="0" dirty="0" smtClean="0">
                          <a:solidFill>
                            <a:schemeClr val="dk1"/>
                          </a:solidFill>
                          <a:latin typeface="+mn-lt"/>
                          <a:ea typeface="+mn-ea"/>
                          <a:cs typeface="+mn-cs"/>
                        </a:rPr>
                        <a:t>aus dem Haus,</a:t>
                      </a:r>
                    </a:p>
                    <a:p>
                      <a:r>
                        <a:rPr lang="de-DE" sz="1800" b="0" i="1" u="none" strike="noStrike" kern="1200" baseline="0" dirty="0" smtClean="0">
                          <a:solidFill>
                            <a:schemeClr val="dk1"/>
                          </a:solidFill>
                          <a:latin typeface="+mn-lt"/>
                          <a:ea typeface="+mn-ea"/>
                          <a:cs typeface="+mn-cs"/>
                        </a:rPr>
                        <a:t>mit der Puppe,</a:t>
                      </a:r>
                    </a:p>
                    <a:p>
                      <a:r>
                        <a:rPr lang="de-DE" sz="1800" b="0" i="1" u="none" strike="noStrike" kern="1200" baseline="0" dirty="0" smtClean="0">
                          <a:solidFill>
                            <a:schemeClr val="dk1"/>
                          </a:solidFill>
                          <a:latin typeface="+mn-lt"/>
                          <a:ea typeface="+mn-ea"/>
                          <a:cs typeface="+mn-cs"/>
                        </a:rPr>
                        <a:t>bei meiner Mama</a:t>
                      </a:r>
                      <a:endParaRPr lang="de-DE" dirty="0"/>
                    </a:p>
                  </a:txBody>
                  <a:tcPr/>
                </a:tc>
                <a:tc>
                  <a:txBody>
                    <a:bodyPr/>
                    <a:lstStyle/>
                    <a:p>
                      <a:r>
                        <a:rPr lang="de-DE" sz="1800" b="1" i="0" u="none" strike="noStrike" kern="1200" baseline="0" dirty="0" smtClean="0">
                          <a:solidFill>
                            <a:schemeClr val="dk1"/>
                          </a:solidFill>
                          <a:latin typeface="+mn-lt"/>
                          <a:ea typeface="+mn-ea"/>
                          <a:cs typeface="+mn-cs"/>
                        </a:rPr>
                        <a:t>Präpositionen</a:t>
                      </a:r>
                    </a:p>
                    <a:p>
                      <a:r>
                        <a:rPr lang="de-DE" sz="1800" b="1" i="0" u="none" strike="noStrike" kern="1200" baseline="0" dirty="0" smtClean="0">
                          <a:solidFill>
                            <a:schemeClr val="dk1"/>
                          </a:solidFill>
                          <a:latin typeface="+mn-lt"/>
                          <a:ea typeface="+mn-ea"/>
                          <a:cs typeface="+mn-cs"/>
                        </a:rPr>
                        <a:t>des Orts (mit 3.</a:t>
                      </a:r>
                    </a:p>
                    <a:p>
                      <a:r>
                        <a:rPr lang="de-DE" sz="1800" b="1" i="0" u="none" strike="noStrike" kern="1200" baseline="0" dirty="0" smtClean="0">
                          <a:solidFill>
                            <a:schemeClr val="dk1"/>
                          </a:solidFill>
                          <a:latin typeface="+mn-lt"/>
                          <a:ea typeface="+mn-ea"/>
                          <a:cs typeface="+mn-cs"/>
                        </a:rPr>
                        <a:t>Fall) Wo?</a:t>
                      </a:r>
                    </a:p>
                    <a:p>
                      <a:r>
                        <a:rPr lang="de-DE" sz="1800" b="0" i="1" u="none" strike="noStrike" kern="1200" baseline="0" dirty="0" smtClean="0">
                          <a:solidFill>
                            <a:schemeClr val="dk1"/>
                          </a:solidFill>
                          <a:latin typeface="+mn-lt"/>
                          <a:ea typeface="+mn-ea"/>
                          <a:cs typeface="+mn-cs"/>
                        </a:rPr>
                        <a:t>auf, </a:t>
                      </a:r>
                      <a:r>
                        <a:rPr lang="de-DE" sz="1800" b="0" i="1" u="none" strike="noStrike" kern="1200" baseline="0" dirty="0" err="1" smtClean="0">
                          <a:solidFill>
                            <a:schemeClr val="dk1"/>
                          </a:solidFill>
                          <a:latin typeface="+mn-lt"/>
                          <a:ea typeface="+mn-ea"/>
                          <a:cs typeface="+mn-cs"/>
                        </a:rPr>
                        <a:t>unter,neben</a:t>
                      </a:r>
                      <a:r>
                        <a:rPr lang="de-DE" sz="1800" b="0" i="1" u="none" strike="noStrike" kern="1200" baseline="0" dirty="0" smtClean="0">
                          <a:solidFill>
                            <a:schemeClr val="dk1"/>
                          </a:solidFill>
                          <a:latin typeface="+mn-lt"/>
                          <a:ea typeface="+mn-ea"/>
                          <a:cs typeface="+mn-cs"/>
                        </a:rPr>
                        <a:t>,</a:t>
                      </a:r>
                    </a:p>
                    <a:p>
                      <a:r>
                        <a:rPr lang="de-DE" sz="1800" b="0" i="1" u="none" strike="noStrike" kern="1200" baseline="0" dirty="0" smtClean="0">
                          <a:solidFill>
                            <a:schemeClr val="dk1"/>
                          </a:solidFill>
                          <a:latin typeface="+mn-lt"/>
                          <a:ea typeface="+mn-ea"/>
                          <a:cs typeface="+mn-cs"/>
                        </a:rPr>
                        <a:t>zwischen</a:t>
                      </a:r>
                    </a:p>
                    <a:p>
                      <a:r>
                        <a:rPr lang="de-DE" sz="1800" b="0" i="1" u="none" strike="noStrike" kern="1200" baseline="0" dirty="0" smtClean="0">
                          <a:solidFill>
                            <a:schemeClr val="dk1"/>
                          </a:solidFill>
                          <a:latin typeface="+mn-lt"/>
                          <a:ea typeface="+mn-ea"/>
                          <a:cs typeface="+mn-cs"/>
                        </a:rPr>
                        <a:t>Ich bleibe auf</a:t>
                      </a:r>
                    </a:p>
                    <a:p>
                      <a:r>
                        <a:rPr lang="de-DE" sz="1800" b="0" i="1" u="none" strike="noStrike" kern="1200" baseline="0" dirty="0" smtClean="0">
                          <a:solidFill>
                            <a:schemeClr val="dk1"/>
                          </a:solidFill>
                          <a:latin typeface="+mn-lt"/>
                          <a:ea typeface="+mn-ea"/>
                          <a:cs typeface="+mn-cs"/>
                        </a:rPr>
                        <a:t>dem Weg</a:t>
                      </a:r>
                    </a:p>
                    <a:p>
                      <a:r>
                        <a:rPr lang="de-DE" sz="1800" b="0" i="1" u="none" strike="noStrike" kern="1200" baseline="0" dirty="0" smtClean="0">
                          <a:solidFill>
                            <a:schemeClr val="dk1"/>
                          </a:solidFill>
                          <a:latin typeface="+mn-lt"/>
                          <a:ea typeface="+mn-ea"/>
                          <a:cs typeface="+mn-cs"/>
                        </a:rPr>
                        <a:t>Wo ist…?</a:t>
                      </a:r>
                    </a:p>
                  </a:txBody>
                  <a:tcPr/>
                </a:tc>
                <a:tc>
                  <a:txBody>
                    <a:bodyPr/>
                    <a:lstStyle/>
                    <a:p>
                      <a:r>
                        <a:rPr lang="de-DE" sz="1800" b="1" i="0" u="none" strike="noStrike" kern="1200" baseline="0" dirty="0" smtClean="0">
                          <a:solidFill>
                            <a:schemeClr val="dk1"/>
                          </a:solidFill>
                          <a:latin typeface="+mn-lt"/>
                          <a:ea typeface="+mn-ea"/>
                          <a:cs typeface="+mn-cs"/>
                        </a:rPr>
                        <a:t>Präpositionen</a:t>
                      </a:r>
                    </a:p>
                    <a:p>
                      <a:r>
                        <a:rPr lang="de-DE" sz="1800" b="1" i="0" u="none" strike="noStrike" kern="1200" baseline="0" dirty="0" smtClean="0">
                          <a:solidFill>
                            <a:schemeClr val="dk1"/>
                          </a:solidFill>
                          <a:latin typeface="+mn-lt"/>
                          <a:ea typeface="+mn-ea"/>
                          <a:cs typeface="+mn-cs"/>
                        </a:rPr>
                        <a:t>der Richtung</a:t>
                      </a:r>
                    </a:p>
                    <a:p>
                      <a:r>
                        <a:rPr lang="de-DE" sz="1800" b="1" i="0" u="none" strike="noStrike" kern="1200" baseline="0" dirty="0" smtClean="0">
                          <a:solidFill>
                            <a:schemeClr val="dk1"/>
                          </a:solidFill>
                          <a:latin typeface="+mn-lt"/>
                          <a:ea typeface="+mn-ea"/>
                          <a:cs typeface="+mn-cs"/>
                        </a:rPr>
                        <a:t>(mit 4. Fall) Wohin?</a:t>
                      </a:r>
                    </a:p>
                    <a:p>
                      <a:r>
                        <a:rPr lang="de-DE" sz="1800" b="0" i="1" u="none" strike="noStrike" kern="1200" baseline="0" dirty="0" smtClean="0">
                          <a:solidFill>
                            <a:schemeClr val="dk1"/>
                          </a:solidFill>
                          <a:latin typeface="+mn-lt"/>
                          <a:ea typeface="+mn-ea"/>
                          <a:cs typeface="+mn-cs"/>
                        </a:rPr>
                        <a:t>Das Auto fährt</a:t>
                      </a:r>
                    </a:p>
                    <a:p>
                      <a:r>
                        <a:rPr lang="de-DE" sz="1800" b="0" i="1" u="none" strike="noStrike" kern="1200" baseline="0" dirty="0" smtClean="0">
                          <a:solidFill>
                            <a:schemeClr val="dk1"/>
                          </a:solidFill>
                          <a:latin typeface="+mn-lt"/>
                          <a:ea typeface="+mn-ea"/>
                          <a:cs typeface="+mn-cs"/>
                        </a:rPr>
                        <a:t>auf die Straße,</a:t>
                      </a:r>
                    </a:p>
                    <a:p>
                      <a:r>
                        <a:rPr lang="de-DE" sz="1800" b="0" i="1" u="none" strike="noStrike" kern="1200" baseline="0" dirty="0" smtClean="0">
                          <a:solidFill>
                            <a:schemeClr val="dk1"/>
                          </a:solidFill>
                          <a:latin typeface="+mn-lt"/>
                          <a:ea typeface="+mn-ea"/>
                          <a:cs typeface="+mn-cs"/>
                        </a:rPr>
                        <a:t>Ich gehe vor </a:t>
                      </a:r>
                      <a:r>
                        <a:rPr lang="de-DE" sz="1800" b="0" i="1" u="none" strike="noStrike" kern="1200" baseline="0" dirty="0" err="1" smtClean="0">
                          <a:solidFill>
                            <a:schemeClr val="dk1"/>
                          </a:solidFill>
                          <a:latin typeface="+mn-lt"/>
                          <a:ea typeface="+mn-ea"/>
                          <a:cs typeface="+mn-cs"/>
                        </a:rPr>
                        <a:t>dieTür</a:t>
                      </a:r>
                      <a:r>
                        <a:rPr lang="de-DE" sz="1800" b="0" i="1" u="none" strike="noStrike" kern="1200" baseline="0" dirty="0" smtClean="0">
                          <a:solidFill>
                            <a:schemeClr val="dk1"/>
                          </a:solidFill>
                          <a:latin typeface="+mn-lt"/>
                          <a:ea typeface="+mn-ea"/>
                          <a:cs typeface="+mn-cs"/>
                        </a:rPr>
                        <a:t>,</a:t>
                      </a:r>
                    </a:p>
                    <a:p>
                      <a:r>
                        <a:rPr lang="de-DE" sz="1800" b="0" i="1" u="none" strike="noStrike" kern="1200" baseline="0" dirty="0" smtClean="0">
                          <a:solidFill>
                            <a:schemeClr val="dk1"/>
                          </a:solidFill>
                          <a:latin typeface="+mn-lt"/>
                          <a:ea typeface="+mn-ea"/>
                          <a:cs typeface="+mn-cs"/>
                        </a:rPr>
                        <a:t>Ich setze mich</a:t>
                      </a:r>
                    </a:p>
                    <a:p>
                      <a:r>
                        <a:rPr lang="de-DE" sz="1800" b="0" i="1" u="none" strike="noStrike" kern="1200" baseline="0" dirty="0" smtClean="0">
                          <a:solidFill>
                            <a:schemeClr val="dk1"/>
                          </a:solidFill>
                          <a:latin typeface="+mn-lt"/>
                          <a:ea typeface="+mn-ea"/>
                          <a:cs typeface="+mn-cs"/>
                        </a:rPr>
                        <a:t>neben die Maria</a:t>
                      </a:r>
                    </a:p>
                  </a:txBody>
                  <a:tcPr/>
                </a:tc>
              </a:tr>
            </a:tbl>
          </a:graphicData>
        </a:graphic>
      </p:graphicFrame>
      <p:sp>
        <p:nvSpPr>
          <p:cNvPr id="5" name="Fußzeilenplatzhalter 4"/>
          <p:cNvSpPr>
            <a:spLocks noGrp="1"/>
          </p:cNvSpPr>
          <p:nvPr>
            <p:ph type="ftr" sz="quarter" idx="11"/>
          </p:nvPr>
        </p:nvSpPr>
        <p:spPr/>
        <p:txBody>
          <a:bodyPr/>
          <a:lstStyle/>
          <a:p>
            <a:r>
              <a:rPr lang="de-DE" smtClean="0"/>
              <a:t>Ingelore Oomen-Welke              Pädagogische Hochschule Freiburg</a:t>
            </a:r>
            <a:endParaRPr lang="de-DE"/>
          </a:p>
        </p:txBody>
      </p:sp>
      <p:sp>
        <p:nvSpPr>
          <p:cNvPr id="6" name="Foliennummernplatzhalter 5"/>
          <p:cNvSpPr>
            <a:spLocks noGrp="1"/>
          </p:cNvSpPr>
          <p:nvPr>
            <p:ph type="sldNum" sz="quarter" idx="12"/>
          </p:nvPr>
        </p:nvSpPr>
        <p:spPr/>
        <p:txBody>
          <a:bodyPr/>
          <a:lstStyle/>
          <a:p>
            <a:fld id="{6E858452-B409-42AB-8E66-28DDF9EBF401}" type="slidenum">
              <a:rPr lang="de-DE" smtClean="0"/>
              <a:t>4</a:t>
            </a:fld>
            <a:endParaRPr lang="de-DE"/>
          </a:p>
        </p:txBody>
      </p:sp>
    </p:spTree>
    <p:extLst>
      <p:ext uri="{BB962C8B-B14F-4D97-AF65-F5344CB8AC3E}">
        <p14:creationId xmlns:p14="http://schemas.microsoft.com/office/powerpoint/2010/main" val="164440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solidFill>
            <a:schemeClr val="accent4">
              <a:lumMod val="40000"/>
              <a:lumOff val="60000"/>
            </a:schemeClr>
          </a:solidFill>
        </p:spPr>
        <p:txBody>
          <a:bodyPr/>
          <a:lstStyle/>
          <a:p>
            <a:pPr marL="0" indent="0" algn="ctr">
              <a:buNone/>
            </a:pPr>
            <a:r>
              <a:rPr lang="de-DE" dirty="0" smtClean="0">
                <a:solidFill>
                  <a:srgbClr val="00B050"/>
                </a:solidFill>
                <a:latin typeface="Jokerman" pitchFamily="82" charset="0"/>
              </a:rPr>
              <a:t>Es genügt </a:t>
            </a:r>
            <a:r>
              <a:rPr lang="de-DE" u="sng" dirty="0" smtClean="0">
                <a:solidFill>
                  <a:srgbClr val="00B050"/>
                </a:solidFill>
                <a:latin typeface="Jokerman" pitchFamily="82" charset="0"/>
              </a:rPr>
              <a:t>nicht</a:t>
            </a:r>
            <a:r>
              <a:rPr lang="de-DE" dirty="0" smtClean="0">
                <a:solidFill>
                  <a:srgbClr val="00B050"/>
                </a:solidFill>
                <a:latin typeface="Jokerman" pitchFamily="82" charset="0"/>
              </a:rPr>
              <a:t>, </a:t>
            </a:r>
          </a:p>
          <a:p>
            <a:pPr marL="0" indent="0" algn="ctr">
              <a:buNone/>
            </a:pPr>
            <a:r>
              <a:rPr lang="de-DE" u="sng" dirty="0" smtClean="0">
                <a:solidFill>
                  <a:srgbClr val="00B050"/>
                </a:solidFill>
                <a:latin typeface="Jokerman" pitchFamily="82" charset="0"/>
              </a:rPr>
              <a:t>keine</a:t>
            </a:r>
            <a:r>
              <a:rPr lang="de-DE" dirty="0" smtClean="0">
                <a:solidFill>
                  <a:srgbClr val="00B050"/>
                </a:solidFill>
                <a:latin typeface="Jokerman" pitchFamily="82" charset="0"/>
              </a:rPr>
              <a:t> Gedanken zu haben. </a:t>
            </a:r>
          </a:p>
          <a:p>
            <a:pPr marL="0" indent="0" algn="ctr">
              <a:buNone/>
            </a:pPr>
            <a:r>
              <a:rPr lang="de-DE" dirty="0" smtClean="0">
                <a:solidFill>
                  <a:srgbClr val="00B050"/>
                </a:solidFill>
                <a:latin typeface="Jokerman" pitchFamily="82" charset="0"/>
              </a:rPr>
              <a:t>Man muss auch </a:t>
            </a:r>
            <a:r>
              <a:rPr lang="de-DE" u="sng" dirty="0" smtClean="0">
                <a:solidFill>
                  <a:srgbClr val="00B050"/>
                </a:solidFill>
                <a:latin typeface="Jokerman" pitchFamily="82" charset="0"/>
              </a:rPr>
              <a:t>un</a:t>
            </a:r>
            <a:r>
              <a:rPr lang="de-DE" dirty="0" smtClean="0">
                <a:solidFill>
                  <a:srgbClr val="00B050"/>
                </a:solidFill>
                <a:latin typeface="Jokerman" pitchFamily="82" charset="0"/>
              </a:rPr>
              <a:t>fähig sein, </a:t>
            </a:r>
          </a:p>
          <a:p>
            <a:pPr marL="0" indent="0" algn="ctr">
              <a:buNone/>
            </a:pPr>
            <a:r>
              <a:rPr lang="de-DE" dirty="0" smtClean="0">
                <a:solidFill>
                  <a:srgbClr val="00B050"/>
                </a:solidFill>
                <a:latin typeface="Jokerman" pitchFamily="82" charset="0"/>
              </a:rPr>
              <a:t>sie auszudrücken.</a:t>
            </a:r>
          </a:p>
          <a:p>
            <a:pPr marL="0" indent="0" algn="ctr">
              <a:buNone/>
            </a:pPr>
            <a:endParaRPr lang="de-DE" dirty="0">
              <a:solidFill>
                <a:srgbClr val="00B050"/>
              </a:solidFill>
              <a:latin typeface="Jokerman" pitchFamily="82" charset="0"/>
            </a:endParaRPr>
          </a:p>
          <a:p>
            <a:pPr marL="0" indent="0" algn="ctr">
              <a:buNone/>
            </a:pPr>
            <a:r>
              <a:rPr lang="de-DE" dirty="0" smtClean="0">
                <a:solidFill>
                  <a:srgbClr val="00B050"/>
                </a:solidFill>
              </a:rPr>
              <a:t>Karl Kraus, </a:t>
            </a:r>
            <a:br>
              <a:rPr lang="de-DE" dirty="0" smtClean="0">
                <a:solidFill>
                  <a:srgbClr val="00B050"/>
                </a:solidFill>
              </a:rPr>
            </a:br>
            <a:r>
              <a:rPr lang="de-DE" dirty="0" smtClean="0">
                <a:solidFill>
                  <a:srgbClr val="00B050"/>
                </a:solidFill>
              </a:rPr>
              <a:t>österreichischer Schriftsteller, </a:t>
            </a:r>
            <a:br>
              <a:rPr lang="de-DE" dirty="0" smtClean="0">
                <a:solidFill>
                  <a:srgbClr val="00B050"/>
                </a:solidFill>
              </a:rPr>
            </a:br>
            <a:r>
              <a:rPr lang="de-DE" dirty="0" smtClean="0">
                <a:solidFill>
                  <a:srgbClr val="00B050"/>
                </a:solidFill>
              </a:rPr>
              <a:t>1874-1936</a:t>
            </a:r>
            <a:endParaRPr lang="de-DE" dirty="0">
              <a:solidFill>
                <a:srgbClr val="00B050"/>
              </a:solidFill>
            </a:endParaRPr>
          </a:p>
        </p:txBody>
      </p:sp>
      <p:sp>
        <p:nvSpPr>
          <p:cNvPr id="4" name="Fußzeilenplatzhalter 3"/>
          <p:cNvSpPr>
            <a:spLocks noGrp="1"/>
          </p:cNvSpPr>
          <p:nvPr>
            <p:ph type="ftr" sz="quarter" idx="11"/>
          </p:nvPr>
        </p:nvSpPr>
        <p:spPr/>
        <p:txBody>
          <a:bodyPr/>
          <a:lstStyle/>
          <a:p>
            <a:r>
              <a:rPr lang="de-DE" smtClean="0"/>
              <a:t>Ingelore Oomen-Welke              Pädagogische Hochschule Freiburg</a:t>
            </a:r>
            <a:endParaRPr lang="de-DE"/>
          </a:p>
        </p:txBody>
      </p:sp>
      <p:sp>
        <p:nvSpPr>
          <p:cNvPr id="5" name="Foliennummernplatzhalter 4"/>
          <p:cNvSpPr>
            <a:spLocks noGrp="1"/>
          </p:cNvSpPr>
          <p:nvPr>
            <p:ph type="sldNum" sz="quarter" idx="12"/>
          </p:nvPr>
        </p:nvSpPr>
        <p:spPr/>
        <p:txBody>
          <a:bodyPr/>
          <a:lstStyle/>
          <a:p>
            <a:fld id="{6E858452-B409-42AB-8E66-28DDF9EBF401}" type="slidenum">
              <a:rPr lang="de-DE" smtClean="0"/>
              <a:t>5</a:t>
            </a:fld>
            <a:endParaRPr lang="de-DE"/>
          </a:p>
        </p:txBody>
      </p:sp>
    </p:spTree>
    <p:extLst>
      <p:ext uri="{BB962C8B-B14F-4D97-AF65-F5344CB8AC3E}">
        <p14:creationId xmlns:p14="http://schemas.microsoft.com/office/powerpoint/2010/main" val="1732792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1"/>
            <a:ext cx="8229600" cy="1828800"/>
          </a:xfrm>
          <a:solidFill>
            <a:schemeClr val="bg1">
              <a:lumMod val="85000"/>
            </a:schemeClr>
          </a:solidFill>
        </p:spPr>
        <p:txBody>
          <a:bodyPr>
            <a:normAutofit/>
          </a:bodyPr>
          <a:lstStyle/>
          <a:p>
            <a:pPr marL="0" indent="0">
              <a:buNone/>
            </a:pPr>
            <a:r>
              <a:rPr lang="de-DE" sz="2400" dirty="0" smtClean="0"/>
              <a:t>Durch dialogisches Sprechen: </a:t>
            </a:r>
          </a:p>
          <a:p>
            <a:pPr marL="0" indent="0">
              <a:buNone/>
            </a:pPr>
            <a:r>
              <a:rPr lang="de-DE" sz="2400" dirty="0" smtClean="0"/>
              <a:t>Zuhören, Imitation, arbeitsbegleitendes Reden, </a:t>
            </a:r>
          </a:p>
          <a:p>
            <a:pPr marL="0" indent="0">
              <a:buNone/>
            </a:pPr>
            <a:r>
              <a:rPr lang="de-DE" sz="2400" dirty="0" smtClean="0"/>
              <a:t>Routinen und Formeln, Bewegungslieder</a:t>
            </a:r>
          </a:p>
          <a:p>
            <a:pPr marL="0" indent="0">
              <a:buNone/>
            </a:pPr>
            <a:r>
              <a:rPr lang="de-DE" sz="2400" dirty="0" err="1" smtClean="0"/>
              <a:t>Tutorial</a:t>
            </a:r>
            <a:r>
              <a:rPr lang="de-DE" sz="2400" dirty="0" smtClean="0"/>
              <a:t> </a:t>
            </a:r>
            <a:r>
              <a:rPr lang="de-DE" sz="2400" dirty="0" err="1" smtClean="0"/>
              <a:t>Behaviour</a:t>
            </a:r>
            <a:r>
              <a:rPr lang="de-DE" sz="2400" dirty="0" smtClean="0"/>
              <a:t> mit „verdecktem strukturiertem Input“ </a:t>
            </a:r>
            <a:endParaRPr lang="de-DE" sz="2400" dirty="0"/>
          </a:p>
        </p:txBody>
      </p:sp>
      <p:sp>
        <p:nvSpPr>
          <p:cNvPr id="2" name="Titel 1"/>
          <p:cNvSpPr>
            <a:spLocks noGrp="1"/>
          </p:cNvSpPr>
          <p:nvPr>
            <p:ph type="title"/>
          </p:nvPr>
        </p:nvSpPr>
        <p:spPr>
          <a:solidFill>
            <a:srgbClr val="FFFF00"/>
          </a:solidFill>
        </p:spPr>
        <p:txBody>
          <a:bodyPr>
            <a:normAutofit/>
          </a:bodyPr>
          <a:lstStyle/>
          <a:p>
            <a:r>
              <a:rPr lang="de-DE" sz="2800" dirty="0" smtClean="0">
                <a:solidFill>
                  <a:srgbClr val="0000FF"/>
                </a:solidFill>
                <a:latin typeface="Forte" pitchFamily="66" charset="0"/>
              </a:rPr>
              <a:t>Kinder lernen </a:t>
            </a:r>
            <a:r>
              <a:rPr lang="de-DE" sz="2800" dirty="0" err="1" smtClean="0">
                <a:solidFill>
                  <a:srgbClr val="0000FF"/>
                </a:solidFill>
                <a:latin typeface="Forte" pitchFamily="66" charset="0"/>
              </a:rPr>
              <a:t>DaZ</a:t>
            </a:r>
            <a:endParaRPr lang="de-DE" sz="2800" dirty="0">
              <a:solidFill>
                <a:srgbClr val="0000FF"/>
              </a:solidFill>
              <a:latin typeface="Forte" pitchFamily="66" charset="0"/>
            </a:endParaRPr>
          </a:p>
        </p:txBody>
      </p:sp>
      <p:sp>
        <p:nvSpPr>
          <p:cNvPr id="4" name="Textfeld 3"/>
          <p:cNvSpPr txBox="1"/>
          <p:nvPr/>
        </p:nvSpPr>
        <p:spPr>
          <a:xfrm rot="20898385">
            <a:off x="123285" y="774649"/>
            <a:ext cx="2987677" cy="461665"/>
          </a:xfrm>
          <a:prstGeom prst="rect">
            <a:avLst/>
          </a:prstGeom>
          <a:solidFill>
            <a:schemeClr val="accent4">
              <a:lumMod val="40000"/>
              <a:lumOff val="60000"/>
            </a:schemeClr>
          </a:solidFill>
        </p:spPr>
        <p:txBody>
          <a:bodyPr wrap="none" rtlCol="0">
            <a:spAutoFit/>
          </a:bodyPr>
          <a:lstStyle/>
          <a:p>
            <a:r>
              <a:rPr lang="de-DE" sz="2400" b="1" dirty="0" smtClean="0">
                <a:solidFill>
                  <a:srgbClr val="7030A0"/>
                </a:solidFill>
              </a:rPr>
              <a:t>Nicht vom Fernsehen!</a:t>
            </a:r>
            <a:endParaRPr lang="de-DE" sz="2400" b="1" dirty="0">
              <a:solidFill>
                <a:srgbClr val="7030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45024"/>
            <a:ext cx="282271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3261111" y="3501008"/>
            <a:ext cx="5882889" cy="2954655"/>
          </a:xfrm>
          <a:prstGeom prst="rect">
            <a:avLst/>
          </a:prstGeom>
          <a:noFill/>
        </p:spPr>
        <p:txBody>
          <a:bodyPr wrap="square" rtlCol="0">
            <a:spAutoFit/>
          </a:bodyPr>
          <a:lstStyle/>
          <a:p>
            <a:r>
              <a:rPr lang="de-DE" sz="2400" dirty="0" smtClean="0"/>
              <a:t>Erwachsene sprechen mit dem Kind.</a:t>
            </a:r>
          </a:p>
          <a:p>
            <a:r>
              <a:rPr lang="de-DE" sz="2400" dirty="0" smtClean="0"/>
              <a:t>Was das Kind erzählt, schreibt die Erwachsene auf. Beim Diktieren erfahren </a:t>
            </a:r>
            <a:br>
              <a:rPr lang="de-DE" sz="2400" dirty="0" smtClean="0"/>
            </a:br>
            <a:r>
              <a:rPr lang="de-DE" sz="2400" dirty="0" smtClean="0"/>
              <a:t>Kinder im eigenen Handeln, dass man anders schreibt als spricht:</a:t>
            </a:r>
          </a:p>
          <a:p>
            <a:r>
              <a:rPr lang="de-DE" sz="2400" dirty="0" smtClean="0"/>
              <a:t>orthografisch und stilistisch.</a:t>
            </a:r>
          </a:p>
          <a:p>
            <a:r>
              <a:rPr lang="de-DE" sz="2400" dirty="0" smtClean="0"/>
              <a:t>Es entsteht der Wunsch, selbst zu schreiben.</a:t>
            </a:r>
          </a:p>
          <a:p>
            <a:pPr algn="r"/>
            <a:r>
              <a:rPr lang="de-DE" dirty="0" smtClean="0"/>
              <a:t>(nach Dehn, Oomen-Welke &amp; </a:t>
            </a:r>
            <a:r>
              <a:rPr lang="de-DE" dirty="0" err="1" smtClean="0"/>
              <a:t>Osburg</a:t>
            </a:r>
            <a:r>
              <a:rPr lang="de-DE" dirty="0" smtClean="0"/>
              <a:t> 2012)   </a:t>
            </a:r>
            <a:endParaRPr lang="de-DE"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116632"/>
            <a:ext cx="2784310" cy="2088232"/>
          </a:xfrm>
          <a:prstGeom prst="rect">
            <a:avLst/>
          </a:prstGeom>
        </p:spPr>
      </p:pic>
      <p:sp>
        <p:nvSpPr>
          <p:cNvPr id="6" name="Fußzeilenplatzhalter 5"/>
          <p:cNvSpPr>
            <a:spLocks noGrp="1"/>
          </p:cNvSpPr>
          <p:nvPr>
            <p:ph type="ftr" sz="quarter" idx="11"/>
          </p:nvPr>
        </p:nvSpPr>
        <p:spPr/>
        <p:txBody>
          <a:bodyPr/>
          <a:lstStyle/>
          <a:p>
            <a:r>
              <a:rPr lang="de-DE" smtClean="0"/>
              <a:t>Ingelore Oomen-Welke              Pädagogische Hochschule Freiburg</a:t>
            </a:r>
            <a:endParaRPr lang="de-DE"/>
          </a:p>
        </p:txBody>
      </p:sp>
      <p:sp>
        <p:nvSpPr>
          <p:cNvPr id="8" name="Foliennummernplatzhalter 7"/>
          <p:cNvSpPr>
            <a:spLocks noGrp="1"/>
          </p:cNvSpPr>
          <p:nvPr>
            <p:ph type="sldNum" sz="quarter" idx="12"/>
          </p:nvPr>
        </p:nvSpPr>
        <p:spPr/>
        <p:txBody>
          <a:bodyPr/>
          <a:lstStyle/>
          <a:p>
            <a:fld id="{6E858452-B409-42AB-8E66-28DDF9EBF401}" type="slidenum">
              <a:rPr lang="de-DE" smtClean="0"/>
              <a:t>6</a:t>
            </a:fld>
            <a:endParaRPr lang="de-DE"/>
          </a:p>
        </p:txBody>
      </p:sp>
    </p:spTree>
    <p:extLst>
      <p:ext uri="{BB962C8B-B14F-4D97-AF65-F5344CB8AC3E}">
        <p14:creationId xmlns:p14="http://schemas.microsoft.com/office/powerpoint/2010/main" val="178680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down)">
                                      <p:cBhvr>
                                        <p:cTn id="31" dur="500"/>
                                        <p:tgtEl>
                                          <p:spTgt spid="5">
                                            <p:txEl>
                                              <p:pRg st="0" end="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down)">
                                      <p:cBhvr>
                                        <p:cTn id="34" dur="500"/>
                                        <p:tgtEl>
                                          <p:spTgt spid="5">
                                            <p:txEl>
                                              <p:pRg st="1" end="1"/>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down)">
                                      <p:cBhvr>
                                        <p:cTn id="37" dur="500"/>
                                        <p:tgtEl>
                                          <p:spTgt spid="5">
                                            <p:txEl>
                                              <p:pRg st="2" end="2"/>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ipe(down)">
                                      <p:cBhvr>
                                        <p:cTn id="40" dur="500"/>
                                        <p:tgtEl>
                                          <p:spTgt spid="5">
                                            <p:txEl>
                                              <p:pRg st="3" end="3"/>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down)">
                                      <p:cBhvr>
                                        <p:cTn id="4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a:solidFill>
            <a:srgbClr val="FFFF00"/>
          </a:solidFill>
        </p:spPr>
        <p:txBody>
          <a:bodyPr>
            <a:normAutofit/>
          </a:bodyPr>
          <a:lstStyle/>
          <a:p>
            <a:pPr algn="l"/>
            <a:r>
              <a:rPr lang="de-DE" sz="3200" dirty="0" err="1" smtClean="0">
                <a:solidFill>
                  <a:srgbClr val="0000FF"/>
                </a:solidFill>
                <a:latin typeface="Comic Sans MS" pitchFamily="66" charset="0"/>
              </a:rPr>
              <a:t>DaZ</a:t>
            </a:r>
            <a:r>
              <a:rPr lang="de-DE" sz="3200" dirty="0" smtClean="0">
                <a:solidFill>
                  <a:srgbClr val="0000FF"/>
                </a:solidFill>
                <a:latin typeface="Comic Sans MS" pitchFamily="66" charset="0"/>
              </a:rPr>
              <a:t>- Beispiel  1</a:t>
            </a:r>
            <a:endParaRPr lang="de-DE" sz="3200" dirty="0">
              <a:solidFill>
                <a:srgbClr val="0000FF"/>
              </a:solidFill>
            </a:endParaRPr>
          </a:p>
        </p:txBody>
      </p:sp>
      <p:pic>
        <p:nvPicPr>
          <p:cNvPr id="5" name="Inhaltsplatzhalt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779911" y="170601"/>
            <a:ext cx="6129791" cy="6426751"/>
          </a:xfrm>
        </p:spPr>
      </p:pic>
      <p:sp>
        <p:nvSpPr>
          <p:cNvPr id="3" name="Inhaltsplatzhalter 2"/>
          <p:cNvSpPr>
            <a:spLocks noGrp="1"/>
          </p:cNvSpPr>
          <p:nvPr>
            <p:ph sz="half" idx="1"/>
          </p:nvPr>
        </p:nvSpPr>
        <p:spPr>
          <a:solidFill>
            <a:schemeClr val="bg1">
              <a:lumMod val="85000"/>
            </a:schemeClr>
          </a:solidFill>
        </p:spPr>
        <p:txBody>
          <a:bodyPr>
            <a:normAutofit/>
          </a:bodyPr>
          <a:lstStyle/>
          <a:p>
            <a:pPr marL="0" indent="0">
              <a:buNone/>
            </a:pPr>
            <a:r>
              <a:rPr lang="de-DE" sz="2400" dirty="0" smtClean="0"/>
              <a:t>Caner 10 J.</a:t>
            </a:r>
          </a:p>
          <a:p>
            <a:pPr marL="0" indent="0">
              <a:buNone/>
            </a:pPr>
            <a:r>
              <a:rPr lang="de-DE" sz="2400" dirty="0" smtClean="0">
                <a:solidFill>
                  <a:schemeClr val="accent1">
                    <a:lumMod val="75000"/>
                  </a:schemeClr>
                </a:solidFill>
              </a:rPr>
              <a:t>Der wütende Mann</a:t>
            </a:r>
          </a:p>
          <a:p>
            <a:pPr marL="0" indent="0">
              <a:buNone/>
            </a:pPr>
            <a:r>
              <a:rPr lang="de-DE" sz="2400" dirty="0" smtClean="0">
                <a:solidFill>
                  <a:schemeClr val="accent1">
                    <a:lumMod val="75000"/>
                  </a:schemeClr>
                </a:solidFill>
              </a:rPr>
              <a:t>Vater ging ins Lager. Nach 10 Minuten rannte sein Junge und dahinter war ein starke Mann. Der Mann brüllte. Aber Vater hatte Angst. Er hatte eine Idee. Er riss den Baum aus. Der starke Mann staunte. Der Mann haute ab. Und Vater lachte.</a:t>
            </a:r>
          </a:p>
          <a:p>
            <a:pPr marL="0" indent="0">
              <a:buNone/>
            </a:pPr>
            <a:endParaRPr lang="de-DE" sz="2400" dirty="0"/>
          </a:p>
        </p:txBody>
      </p:sp>
      <p:sp>
        <p:nvSpPr>
          <p:cNvPr id="4" name="Fußzeilenplatzhalter 3"/>
          <p:cNvSpPr>
            <a:spLocks noGrp="1"/>
          </p:cNvSpPr>
          <p:nvPr>
            <p:ph type="ftr" sz="quarter" idx="11"/>
          </p:nvPr>
        </p:nvSpPr>
        <p:spPr/>
        <p:txBody>
          <a:bodyPr/>
          <a:lstStyle/>
          <a:p>
            <a:r>
              <a:rPr lang="de-DE" smtClean="0"/>
              <a:t>Ingelore Oomen-Welke              Pädagogische Hochschule Freiburg</a:t>
            </a:r>
            <a:endParaRPr lang="de-DE"/>
          </a:p>
        </p:txBody>
      </p:sp>
      <p:sp>
        <p:nvSpPr>
          <p:cNvPr id="6" name="Foliennummernplatzhalter 5"/>
          <p:cNvSpPr>
            <a:spLocks noGrp="1"/>
          </p:cNvSpPr>
          <p:nvPr>
            <p:ph type="sldNum" sz="quarter" idx="12"/>
          </p:nvPr>
        </p:nvSpPr>
        <p:spPr/>
        <p:txBody>
          <a:bodyPr/>
          <a:lstStyle/>
          <a:p>
            <a:fld id="{6E858452-B409-42AB-8E66-28DDF9EBF401}" type="slidenum">
              <a:rPr lang="de-DE" smtClean="0"/>
              <a:t>7</a:t>
            </a:fld>
            <a:endParaRPr lang="de-DE"/>
          </a:p>
        </p:txBody>
      </p:sp>
    </p:spTree>
    <p:extLst>
      <p:ext uri="{BB962C8B-B14F-4D97-AF65-F5344CB8AC3E}">
        <p14:creationId xmlns:p14="http://schemas.microsoft.com/office/powerpoint/2010/main" val="368497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930226"/>
          </a:xfrm>
          <a:solidFill>
            <a:srgbClr val="FFFF00"/>
          </a:solidFill>
        </p:spPr>
        <p:txBody>
          <a:bodyPr>
            <a:normAutofit fontScale="90000"/>
          </a:bodyPr>
          <a:lstStyle/>
          <a:p>
            <a:pPr algn="l"/>
            <a:r>
              <a:rPr lang="de-DE" sz="3200" dirty="0" err="1" smtClean="0">
                <a:solidFill>
                  <a:srgbClr val="0000FF"/>
                </a:solidFill>
                <a:latin typeface="Comic Sans MS" pitchFamily="66" charset="0"/>
              </a:rPr>
              <a:t>DaZ</a:t>
            </a:r>
            <a:r>
              <a:rPr lang="de-DE" sz="3200" dirty="0" smtClean="0">
                <a:solidFill>
                  <a:srgbClr val="0000FF"/>
                </a:solidFill>
                <a:latin typeface="Comic Sans MS" pitchFamily="66" charset="0"/>
              </a:rPr>
              <a:t>- Entwicklung </a:t>
            </a:r>
            <a:br>
              <a:rPr lang="de-DE" sz="3200" dirty="0" smtClean="0">
                <a:solidFill>
                  <a:srgbClr val="0000FF"/>
                </a:solidFill>
                <a:latin typeface="Comic Sans MS" pitchFamily="66" charset="0"/>
              </a:rPr>
            </a:br>
            <a:r>
              <a:rPr lang="de-DE" sz="3200" dirty="0" smtClean="0">
                <a:solidFill>
                  <a:srgbClr val="0000FF"/>
                </a:solidFill>
                <a:latin typeface="Comic Sans MS" pitchFamily="66" charset="0"/>
              </a:rPr>
              <a:t>(Sept. - Mai)</a:t>
            </a:r>
            <a:br>
              <a:rPr lang="de-DE" sz="3200" dirty="0" smtClean="0">
                <a:solidFill>
                  <a:srgbClr val="0000FF"/>
                </a:solidFill>
                <a:latin typeface="Comic Sans MS" pitchFamily="66" charset="0"/>
              </a:rPr>
            </a:br>
            <a:r>
              <a:rPr lang="de-DE" sz="3200" dirty="0" smtClean="0">
                <a:solidFill>
                  <a:srgbClr val="0000FF"/>
                </a:solidFill>
                <a:latin typeface="Comic Sans MS" pitchFamily="66" charset="0"/>
              </a:rPr>
              <a:t>mit Sprachübung</a:t>
            </a:r>
            <a:br>
              <a:rPr lang="de-DE" sz="3200" dirty="0" smtClean="0">
                <a:solidFill>
                  <a:srgbClr val="0000FF"/>
                </a:solidFill>
                <a:latin typeface="Comic Sans MS" pitchFamily="66" charset="0"/>
              </a:rPr>
            </a:br>
            <a:r>
              <a:rPr lang="de-DE" sz="3200" dirty="0" smtClean="0">
                <a:solidFill>
                  <a:srgbClr val="0000FF"/>
                </a:solidFill>
                <a:latin typeface="Comic Sans MS" pitchFamily="66" charset="0"/>
              </a:rPr>
              <a:t>Beispiel 2 &amp; 3</a:t>
            </a:r>
            <a:endParaRPr lang="de-DE" sz="3200" dirty="0">
              <a:solidFill>
                <a:srgbClr val="0000FF"/>
              </a:solidFill>
              <a:latin typeface="Comic Sans MS" pitchFamily="66" charset="0"/>
            </a:endParaRPr>
          </a:p>
        </p:txBody>
      </p:sp>
      <p:sp>
        <p:nvSpPr>
          <p:cNvPr id="3" name="Inhaltsplatzhalter 2"/>
          <p:cNvSpPr>
            <a:spLocks noGrp="1"/>
          </p:cNvSpPr>
          <p:nvPr>
            <p:ph sz="half" idx="1"/>
          </p:nvPr>
        </p:nvSpPr>
        <p:spPr>
          <a:xfrm>
            <a:off x="457200" y="2564904"/>
            <a:ext cx="4186808" cy="4104456"/>
          </a:xfrm>
          <a:solidFill>
            <a:schemeClr val="bg1">
              <a:lumMod val="85000"/>
            </a:schemeClr>
          </a:solidFill>
        </p:spPr>
        <p:txBody>
          <a:bodyPr>
            <a:normAutofit lnSpcReduction="10000"/>
          </a:bodyPr>
          <a:lstStyle/>
          <a:p>
            <a:pPr marL="0" indent="0">
              <a:buNone/>
            </a:pPr>
            <a:r>
              <a:rPr lang="de-DE" sz="2400" dirty="0" smtClean="0"/>
              <a:t>Önder 11 Jahre, Mai </a:t>
            </a:r>
          </a:p>
          <a:p>
            <a:pPr marL="0" indent="0">
              <a:buNone/>
            </a:pPr>
            <a:r>
              <a:rPr lang="de-DE" sz="2400" dirty="0" smtClean="0">
                <a:solidFill>
                  <a:srgbClr val="0070C0"/>
                </a:solidFill>
              </a:rPr>
              <a:t>Da nach geht der Vater geht nach Hause der legt den Schaufel nach Hause. Der Peter </a:t>
            </a:r>
            <a:r>
              <a:rPr lang="de-DE" sz="2400" dirty="0" err="1" smtClean="0">
                <a:solidFill>
                  <a:srgbClr val="0070C0"/>
                </a:solidFill>
              </a:rPr>
              <a:t>rend</a:t>
            </a:r>
            <a:r>
              <a:rPr lang="de-DE" sz="2400" dirty="0" smtClean="0">
                <a:solidFill>
                  <a:srgbClr val="0070C0"/>
                </a:solidFill>
              </a:rPr>
              <a:t> zu sein Vater, da nach </a:t>
            </a:r>
            <a:r>
              <a:rPr lang="de-DE" sz="2400" dirty="0" err="1" smtClean="0">
                <a:solidFill>
                  <a:srgbClr val="0070C0"/>
                </a:solidFill>
              </a:rPr>
              <a:t>brülte</a:t>
            </a:r>
            <a:r>
              <a:rPr lang="de-DE" sz="2400" dirty="0" smtClean="0">
                <a:solidFill>
                  <a:srgbClr val="0070C0"/>
                </a:solidFill>
              </a:rPr>
              <a:t> der man und sagt dein Sohn hat meine schöne Blume </a:t>
            </a:r>
            <a:r>
              <a:rPr lang="de-DE" sz="2400" dirty="0" err="1" smtClean="0">
                <a:solidFill>
                  <a:srgbClr val="0070C0"/>
                </a:solidFill>
              </a:rPr>
              <a:t>gefülkt.Dann</a:t>
            </a:r>
            <a:r>
              <a:rPr lang="de-DE" sz="2400" dirty="0" smtClean="0">
                <a:solidFill>
                  <a:srgbClr val="0070C0"/>
                </a:solidFill>
              </a:rPr>
              <a:t> sagte meine </a:t>
            </a:r>
            <a:r>
              <a:rPr lang="de-DE" sz="2400" dirty="0" err="1" smtClean="0">
                <a:solidFill>
                  <a:srgbClr val="0070C0"/>
                </a:solidFill>
              </a:rPr>
              <a:t>muskel</a:t>
            </a:r>
            <a:r>
              <a:rPr lang="de-DE" sz="2400" dirty="0" smtClean="0">
                <a:solidFill>
                  <a:srgbClr val="0070C0"/>
                </a:solidFill>
              </a:rPr>
              <a:t> der </a:t>
            </a:r>
            <a:r>
              <a:rPr lang="de-DE" sz="2400" dirty="0" err="1" smtClean="0">
                <a:solidFill>
                  <a:srgbClr val="0070C0"/>
                </a:solidFill>
              </a:rPr>
              <a:t>mann</a:t>
            </a:r>
            <a:r>
              <a:rPr lang="de-DE" sz="2400" dirty="0" smtClean="0">
                <a:solidFill>
                  <a:srgbClr val="0070C0"/>
                </a:solidFill>
              </a:rPr>
              <a:t> hat </a:t>
            </a:r>
            <a:r>
              <a:rPr lang="de-DE" sz="2400" dirty="0" err="1" smtClean="0">
                <a:solidFill>
                  <a:srgbClr val="0070C0"/>
                </a:solidFill>
              </a:rPr>
              <a:t>anst</a:t>
            </a:r>
            <a:r>
              <a:rPr lang="de-DE" sz="2400" dirty="0" smtClean="0">
                <a:solidFill>
                  <a:srgbClr val="0070C0"/>
                </a:solidFill>
              </a:rPr>
              <a:t> und </a:t>
            </a:r>
            <a:r>
              <a:rPr lang="de-DE" sz="2400" dirty="0" err="1" smtClean="0">
                <a:solidFill>
                  <a:srgbClr val="0070C0"/>
                </a:solidFill>
              </a:rPr>
              <a:t>rend</a:t>
            </a:r>
            <a:r>
              <a:rPr lang="de-DE" sz="2400" dirty="0" smtClean="0">
                <a:solidFill>
                  <a:srgbClr val="0070C0"/>
                </a:solidFill>
              </a:rPr>
              <a:t> weg.</a:t>
            </a:r>
          </a:p>
          <a:p>
            <a:pPr marL="0" indent="0">
              <a:buNone/>
            </a:pPr>
            <a:endParaRPr lang="de-DE" sz="24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1" y="-1141"/>
            <a:ext cx="3888432" cy="3333619"/>
          </a:xfrm>
          <a:prstGeom prst="rect">
            <a:avLst/>
          </a:prstGeom>
        </p:spPr>
      </p:pic>
      <p:sp>
        <p:nvSpPr>
          <p:cNvPr id="4" name="Inhaltsplatzhalter 3"/>
          <p:cNvSpPr>
            <a:spLocks noGrp="1"/>
          </p:cNvSpPr>
          <p:nvPr>
            <p:ph sz="half" idx="2"/>
          </p:nvPr>
        </p:nvSpPr>
        <p:spPr>
          <a:xfrm>
            <a:off x="4716016" y="2708921"/>
            <a:ext cx="4038600" cy="4032448"/>
          </a:xfrm>
          <a:solidFill>
            <a:schemeClr val="bg2"/>
          </a:solidFill>
        </p:spPr>
        <p:txBody>
          <a:bodyPr>
            <a:normAutofit lnSpcReduction="10000"/>
          </a:bodyPr>
          <a:lstStyle/>
          <a:p>
            <a:pPr marL="0" indent="0">
              <a:buNone/>
            </a:pPr>
            <a:r>
              <a:rPr lang="de-DE" sz="2400" dirty="0" smtClean="0"/>
              <a:t>Önder 11 J., Sept. zuvor</a:t>
            </a:r>
          </a:p>
          <a:p>
            <a:pPr marL="0" indent="0">
              <a:buNone/>
            </a:pPr>
            <a:r>
              <a:rPr lang="de-DE" sz="2400" dirty="0" smtClean="0">
                <a:solidFill>
                  <a:srgbClr val="7030A0"/>
                </a:solidFill>
              </a:rPr>
              <a:t>Auch noch </a:t>
            </a:r>
            <a:r>
              <a:rPr lang="de-DE" sz="2400" dirty="0" err="1" smtClean="0">
                <a:solidFill>
                  <a:srgbClr val="7030A0"/>
                </a:solidFill>
              </a:rPr>
              <a:t>harpuner</a:t>
            </a:r>
            <a:r>
              <a:rPr lang="de-DE" sz="2400" dirty="0" smtClean="0">
                <a:solidFill>
                  <a:srgbClr val="7030A0"/>
                </a:solidFill>
              </a:rPr>
              <a:t> und die gehen </a:t>
            </a:r>
            <a:r>
              <a:rPr lang="de-DE" sz="2400" dirty="0" err="1" smtClean="0">
                <a:solidFill>
                  <a:srgbClr val="7030A0"/>
                </a:solidFill>
              </a:rPr>
              <a:t>loss</a:t>
            </a:r>
            <a:r>
              <a:rPr lang="de-DE" sz="2400" dirty="0" smtClean="0">
                <a:solidFill>
                  <a:srgbClr val="7030A0"/>
                </a:solidFill>
              </a:rPr>
              <a:t> die ist </a:t>
            </a:r>
            <a:r>
              <a:rPr lang="de-DE" sz="2400" dirty="0" err="1" smtClean="0">
                <a:solidFill>
                  <a:srgbClr val="7030A0"/>
                </a:solidFill>
              </a:rPr>
              <a:t>son</a:t>
            </a:r>
            <a:r>
              <a:rPr lang="de-DE" sz="2400" dirty="0" smtClean="0">
                <a:solidFill>
                  <a:srgbClr val="7030A0"/>
                </a:solidFill>
              </a:rPr>
              <a:t> Meer </a:t>
            </a:r>
            <a:r>
              <a:rPr lang="de-DE" sz="2400" dirty="0" err="1" smtClean="0">
                <a:solidFill>
                  <a:srgbClr val="7030A0"/>
                </a:solidFill>
              </a:rPr>
              <a:t>yekommen</a:t>
            </a:r>
            <a:r>
              <a:rPr lang="de-DE" sz="2400" dirty="0" smtClean="0">
                <a:solidFill>
                  <a:srgbClr val="7030A0"/>
                </a:solidFill>
              </a:rPr>
              <a:t> und hat die </a:t>
            </a:r>
            <a:r>
              <a:rPr lang="de-DE" sz="2400" dirty="0" err="1" smtClean="0">
                <a:solidFill>
                  <a:srgbClr val="7030A0"/>
                </a:solidFill>
              </a:rPr>
              <a:t>schept</a:t>
            </a:r>
            <a:r>
              <a:rPr lang="de-DE" sz="2400" dirty="0" smtClean="0">
                <a:solidFill>
                  <a:srgbClr val="7030A0"/>
                </a:solidFill>
              </a:rPr>
              <a:t> und morgen war </a:t>
            </a:r>
            <a:r>
              <a:rPr lang="de-DE" sz="2400" dirty="0" err="1" smtClean="0">
                <a:solidFill>
                  <a:srgbClr val="7030A0"/>
                </a:solidFill>
              </a:rPr>
              <a:t>insel</a:t>
            </a:r>
            <a:r>
              <a:rPr lang="de-DE" sz="2400" dirty="0" smtClean="0">
                <a:solidFill>
                  <a:srgbClr val="7030A0"/>
                </a:solidFill>
              </a:rPr>
              <a:t> man Frau hat die </a:t>
            </a:r>
            <a:r>
              <a:rPr lang="de-DE" sz="2400" dirty="0" err="1" smtClean="0">
                <a:solidFill>
                  <a:srgbClr val="7030A0"/>
                </a:solidFill>
              </a:rPr>
              <a:t>kus</a:t>
            </a:r>
            <a:r>
              <a:rPr lang="de-DE" sz="2400" dirty="0" smtClean="0">
                <a:solidFill>
                  <a:srgbClr val="7030A0"/>
                </a:solidFill>
              </a:rPr>
              <a:t> die Insel </a:t>
            </a:r>
            <a:r>
              <a:rPr lang="de-DE" sz="2400" dirty="0" err="1" smtClean="0">
                <a:solidFill>
                  <a:srgbClr val="7030A0"/>
                </a:solidFill>
              </a:rPr>
              <a:t>sanschan</a:t>
            </a:r>
            <a:r>
              <a:rPr lang="de-DE" sz="2400" dirty="0" smtClean="0">
                <a:solidFill>
                  <a:srgbClr val="7030A0"/>
                </a:solidFill>
              </a:rPr>
              <a:t> ist oben gehen </a:t>
            </a:r>
            <a:r>
              <a:rPr lang="de-DE" sz="2400" dirty="0" err="1" smtClean="0">
                <a:solidFill>
                  <a:srgbClr val="7030A0"/>
                </a:solidFill>
              </a:rPr>
              <a:t>fir</a:t>
            </a:r>
            <a:r>
              <a:rPr lang="de-DE" sz="2400" dirty="0" smtClean="0">
                <a:solidFill>
                  <a:srgbClr val="7030A0"/>
                </a:solidFill>
              </a:rPr>
              <a:t> </a:t>
            </a:r>
            <a:r>
              <a:rPr lang="de-DE" sz="2400" dirty="0" err="1" smtClean="0">
                <a:solidFill>
                  <a:srgbClr val="7030A0"/>
                </a:solidFill>
              </a:rPr>
              <a:t>hantie</a:t>
            </a:r>
            <a:r>
              <a:rPr lang="de-DE" sz="2400" dirty="0" smtClean="0">
                <a:solidFill>
                  <a:srgbClr val="7030A0"/>
                </a:solidFill>
              </a:rPr>
              <a:t> </a:t>
            </a:r>
            <a:r>
              <a:rPr lang="de-DE" sz="2400" dirty="0" err="1" smtClean="0">
                <a:solidFill>
                  <a:srgbClr val="7030A0"/>
                </a:solidFill>
              </a:rPr>
              <a:t>sater</a:t>
            </a:r>
            <a:r>
              <a:rPr lang="de-DE" sz="2400" dirty="0" smtClean="0">
                <a:solidFill>
                  <a:srgbClr val="7030A0"/>
                </a:solidFill>
              </a:rPr>
              <a:t> </a:t>
            </a:r>
            <a:r>
              <a:rPr lang="de-DE" sz="2400" dirty="0" err="1" smtClean="0">
                <a:solidFill>
                  <a:srgbClr val="7030A0"/>
                </a:solidFill>
              </a:rPr>
              <a:t>ater</a:t>
            </a:r>
            <a:r>
              <a:rPr lang="de-DE" sz="2400" dirty="0" smtClean="0">
                <a:solidFill>
                  <a:srgbClr val="7030A0"/>
                </a:solidFill>
              </a:rPr>
              <a:t> Er </a:t>
            </a:r>
            <a:r>
              <a:rPr lang="de-DE" sz="2400" dirty="0" err="1" smtClean="0">
                <a:solidFill>
                  <a:srgbClr val="7030A0"/>
                </a:solidFill>
              </a:rPr>
              <a:t>sit</a:t>
            </a:r>
            <a:r>
              <a:rPr lang="de-DE" sz="2400" dirty="0" smtClean="0">
                <a:solidFill>
                  <a:srgbClr val="7030A0"/>
                </a:solidFill>
              </a:rPr>
              <a:t> die </a:t>
            </a:r>
            <a:r>
              <a:rPr lang="de-DE" sz="2400" dirty="0" err="1" smtClean="0">
                <a:solidFill>
                  <a:srgbClr val="7030A0"/>
                </a:solidFill>
              </a:rPr>
              <a:t>fal</a:t>
            </a:r>
            <a:r>
              <a:rPr lang="de-DE" sz="2400" dirty="0" smtClean="0">
                <a:solidFill>
                  <a:srgbClr val="7030A0"/>
                </a:solidFill>
              </a:rPr>
              <a:t> die hat </a:t>
            </a:r>
            <a:r>
              <a:rPr lang="de-DE" sz="2400" dirty="0" err="1" smtClean="0">
                <a:solidFill>
                  <a:srgbClr val="7030A0"/>
                </a:solidFill>
              </a:rPr>
              <a:t>augen</a:t>
            </a:r>
            <a:r>
              <a:rPr lang="de-DE" sz="2400" dirty="0" smtClean="0">
                <a:solidFill>
                  <a:srgbClr val="7030A0"/>
                </a:solidFill>
              </a:rPr>
              <a:t> und maul sin </a:t>
            </a:r>
            <a:r>
              <a:rPr lang="de-DE" sz="2400" dirty="0" err="1" smtClean="0">
                <a:solidFill>
                  <a:srgbClr val="7030A0"/>
                </a:solidFill>
              </a:rPr>
              <a:t>fir</a:t>
            </a:r>
            <a:r>
              <a:rPr lang="de-DE" sz="2400" dirty="0" smtClean="0">
                <a:solidFill>
                  <a:srgbClr val="7030A0"/>
                </a:solidFill>
              </a:rPr>
              <a:t> </a:t>
            </a:r>
            <a:r>
              <a:rPr lang="de-DE" sz="2400" dirty="0" err="1" smtClean="0">
                <a:solidFill>
                  <a:srgbClr val="7030A0"/>
                </a:solidFill>
              </a:rPr>
              <a:t>furunginde</a:t>
            </a:r>
            <a:r>
              <a:rPr lang="de-DE" sz="2400" dirty="0" smtClean="0">
                <a:solidFill>
                  <a:srgbClr val="7030A0"/>
                </a:solidFill>
              </a:rPr>
              <a:t> </a:t>
            </a:r>
            <a:r>
              <a:rPr lang="de-DE" sz="2400" dirty="0" err="1" smtClean="0">
                <a:solidFill>
                  <a:srgbClr val="7030A0"/>
                </a:solidFill>
              </a:rPr>
              <a:t>okeg</a:t>
            </a:r>
            <a:r>
              <a:rPr lang="de-DE" sz="2400" dirty="0" smtClean="0">
                <a:solidFill>
                  <a:srgbClr val="7030A0"/>
                </a:solidFill>
              </a:rPr>
              <a:t> </a:t>
            </a:r>
            <a:r>
              <a:rPr lang="de-DE" sz="2400" dirty="0" err="1" smtClean="0">
                <a:solidFill>
                  <a:srgbClr val="7030A0"/>
                </a:solidFill>
              </a:rPr>
              <a:t>yest</a:t>
            </a:r>
            <a:r>
              <a:rPr lang="de-DE" sz="2400" dirty="0" smtClean="0">
                <a:solidFill>
                  <a:srgbClr val="7030A0"/>
                </a:solidFill>
              </a:rPr>
              <a:t> </a:t>
            </a:r>
            <a:r>
              <a:rPr lang="de-DE" sz="2400" dirty="0" err="1" smtClean="0">
                <a:solidFill>
                  <a:srgbClr val="7030A0"/>
                </a:solidFill>
              </a:rPr>
              <a:t>musti</a:t>
            </a:r>
            <a:r>
              <a:rPr lang="de-DE" sz="2400" dirty="0" smtClean="0">
                <a:solidFill>
                  <a:srgbClr val="7030A0"/>
                </a:solidFill>
              </a:rPr>
              <a:t> gen ade</a:t>
            </a:r>
          </a:p>
          <a:p>
            <a:pPr marL="0" indent="0">
              <a:buNone/>
            </a:pPr>
            <a:endParaRPr lang="de-DE" sz="2400" dirty="0"/>
          </a:p>
        </p:txBody>
      </p:sp>
      <p:sp>
        <p:nvSpPr>
          <p:cNvPr id="6" name="Fußzeilenplatzhalter 5"/>
          <p:cNvSpPr>
            <a:spLocks noGrp="1"/>
          </p:cNvSpPr>
          <p:nvPr>
            <p:ph type="ftr" sz="quarter" idx="11"/>
          </p:nvPr>
        </p:nvSpPr>
        <p:spPr/>
        <p:txBody>
          <a:bodyPr/>
          <a:lstStyle/>
          <a:p>
            <a:r>
              <a:rPr lang="de-DE" smtClean="0"/>
              <a:t>Ingelore Oomen-Welke              Pädagogische Hochschule Freiburg</a:t>
            </a:r>
            <a:endParaRPr lang="de-DE"/>
          </a:p>
        </p:txBody>
      </p:sp>
      <p:sp>
        <p:nvSpPr>
          <p:cNvPr id="7" name="Foliennummernplatzhalter 6"/>
          <p:cNvSpPr>
            <a:spLocks noGrp="1"/>
          </p:cNvSpPr>
          <p:nvPr>
            <p:ph type="sldNum" sz="quarter" idx="12"/>
          </p:nvPr>
        </p:nvSpPr>
        <p:spPr/>
        <p:txBody>
          <a:bodyPr/>
          <a:lstStyle/>
          <a:p>
            <a:fld id="{6E858452-B409-42AB-8E66-28DDF9EBF401}" type="slidenum">
              <a:rPr lang="de-DE" smtClean="0"/>
              <a:t>8</a:t>
            </a:fld>
            <a:endParaRPr lang="de-DE"/>
          </a:p>
        </p:txBody>
      </p:sp>
    </p:spTree>
    <p:extLst>
      <p:ext uri="{BB962C8B-B14F-4D97-AF65-F5344CB8AC3E}">
        <p14:creationId xmlns:p14="http://schemas.microsoft.com/office/powerpoint/2010/main" val="50792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1296144"/>
          </a:xfrm>
          <a:solidFill>
            <a:srgbClr val="FFFF00"/>
          </a:solidFill>
        </p:spPr>
        <p:txBody>
          <a:bodyPr>
            <a:normAutofit fontScale="90000"/>
          </a:bodyPr>
          <a:lstStyle/>
          <a:p>
            <a:r>
              <a:rPr lang="de-DE" sz="3200" dirty="0" err="1" smtClean="0">
                <a:solidFill>
                  <a:srgbClr val="0000FF"/>
                </a:solidFill>
                <a:latin typeface="Comic Sans MS" pitchFamily="66" charset="0"/>
              </a:rPr>
              <a:t>DaZ</a:t>
            </a:r>
            <a:r>
              <a:rPr lang="de-DE" sz="3200" dirty="0" smtClean="0">
                <a:solidFill>
                  <a:srgbClr val="0000FF"/>
                </a:solidFill>
                <a:latin typeface="Comic Sans MS" pitchFamily="66" charset="0"/>
              </a:rPr>
              <a:t> -  Aylin, 11 Jahre</a:t>
            </a:r>
            <a:br>
              <a:rPr lang="de-DE" sz="3200" dirty="0" smtClean="0">
                <a:solidFill>
                  <a:srgbClr val="0000FF"/>
                </a:solidFill>
                <a:latin typeface="Comic Sans MS" pitchFamily="66" charset="0"/>
              </a:rPr>
            </a:br>
            <a:r>
              <a:rPr lang="de-DE" sz="3200" dirty="0" smtClean="0">
                <a:solidFill>
                  <a:srgbClr val="0000FF"/>
                </a:solidFill>
                <a:latin typeface="Comic Sans MS" pitchFamily="66" charset="0"/>
              </a:rPr>
              <a:t>8 Mon. nach Rückkehr in die Türkei, Beispiel </a:t>
            </a:r>
            <a:r>
              <a:rPr lang="de-DE" sz="3200" dirty="0">
                <a:solidFill>
                  <a:srgbClr val="0000FF"/>
                </a:solidFill>
                <a:latin typeface="Comic Sans MS" pitchFamily="66" charset="0"/>
              </a:rPr>
              <a:t>4</a:t>
            </a:r>
          </a:p>
        </p:txBody>
      </p:sp>
      <p:sp>
        <p:nvSpPr>
          <p:cNvPr id="5" name="Inhaltsplatzhalter 4"/>
          <p:cNvSpPr>
            <a:spLocks noGrp="1"/>
          </p:cNvSpPr>
          <p:nvPr>
            <p:ph idx="1"/>
          </p:nvPr>
        </p:nvSpPr>
        <p:spPr>
          <a:xfrm>
            <a:off x="1331640" y="1600200"/>
            <a:ext cx="5760640" cy="4997152"/>
          </a:xfrm>
        </p:spPr>
        <p:txBody>
          <a:bodyPr>
            <a:normAutofit/>
          </a:bodyPr>
          <a:lstStyle/>
          <a:p>
            <a:pPr marL="0" indent="0">
              <a:lnSpc>
                <a:spcPct val="110000"/>
              </a:lnSpc>
              <a:buNone/>
            </a:pPr>
            <a:r>
              <a:rPr lang="de-DE" sz="2400" dirty="0" err="1" smtClean="0">
                <a:solidFill>
                  <a:srgbClr val="0070C0"/>
                </a:solidFill>
                <a:latin typeface="Lucida Handwriting" pitchFamily="66" charset="0"/>
              </a:rPr>
              <a:t>Libe</a:t>
            </a:r>
            <a:r>
              <a:rPr lang="de-DE" sz="2400" dirty="0" smtClean="0">
                <a:solidFill>
                  <a:srgbClr val="0070C0"/>
                </a:solidFill>
                <a:latin typeface="Lucida Handwriting" pitchFamily="66" charset="0"/>
              </a:rPr>
              <a:t> Martina und </a:t>
            </a:r>
            <a:r>
              <a:rPr lang="de-DE" sz="2400" dirty="0" err="1" smtClean="0">
                <a:solidFill>
                  <a:srgbClr val="0070C0"/>
                </a:solidFill>
                <a:latin typeface="Lucida Handwriting" pitchFamily="66" charset="0"/>
              </a:rPr>
              <a:t>Rayna</a:t>
            </a:r>
            <a:endParaRPr lang="de-DE" sz="2400" dirty="0" smtClean="0">
              <a:solidFill>
                <a:srgbClr val="0070C0"/>
              </a:solidFill>
              <a:latin typeface="Lucida Handwriting" pitchFamily="66" charset="0"/>
            </a:endParaRPr>
          </a:p>
          <a:p>
            <a:pPr marL="0" indent="0">
              <a:lnSpc>
                <a:spcPct val="110000"/>
              </a:lnSpc>
              <a:buNone/>
            </a:pPr>
            <a:r>
              <a:rPr lang="de-DE" sz="2400" dirty="0" err="1" smtClean="0">
                <a:solidFill>
                  <a:srgbClr val="002060"/>
                </a:solidFill>
              </a:rPr>
              <a:t>Vi</a:t>
            </a:r>
            <a:r>
              <a:rPr lang="de-DE" sz="2400" dirty="0" smtClean="0">
                <a:solidFill>
                  <a:srgbClr val="002060"/>
                </a:solidFill>
              </a:rPr>
              <a:t> </a:t>
            </a:r>
            <a:r>
              <a:rPr lang="de-DE" sz="2400" dirty="0" err="1" smtClean="0">
                <a:solidFill>
                  <a:srgbClr val="002060"/>
                </a:solidFill>
              </a:rPr>
              <a:t>gets</a:t>
            </a:r>
            <a:r>
              <a:rPr lang="de-DE" sz="2400" dirty="0" smtClean="0">
                <a:solidFill>
                  <a:srgbClr val="002060"/>
                </a:solidFill>
              </a:rPr>
              <a:t> </a:t>
            </a:r>
            <a:r>
              <a:rPr lang="de-DE" sz="2400" dirty="0" err="1" smtClean="0">
                <a:solidFill>
                  <a:srgbClr val="002060"/>
                </a:solidFill>
              </a:rPr>
              <a:t>dîye</a:t>
            </a:r>
            <a:r>
              <a:rPr lang="de-DE" sz="2400" dirty="0" smtClean="0">
                <a:solidFill>
                  <a:srgbClr val="002060"/>
                </a:solidFill>
              </a:rPr>
              <a:t> gut Martina du </a:t>
            </a:r>
            <a:r>
              <a:rPr lang="de-DE" sz="2400" dirty="0" err="1" smtClean="0">
                <a:solidFill>
                  <a:srgbClr val="002060"/>
                </a:solidFill>
              </a:rPr>
              <a:t>kanc</a:t>
            </a:r>
            <a:r>
              <a:rPr lang="de-DE" sz="2400" dirty="0" smtClean="0">
                <a:solidFill>
                  <a:srgbClr val="002060"/>
                </a:solidFill>
              </a:rPr>
              <a:t> Türkis gut </a:t>
            </a:r>
            <a:r>
              <a:rPr lang="de-DE" sz="2400" dirty="0" err="1" smtClean="0">
                <a:solidFill>
                  <a:srgbClr val="002060"/>
                </a:solidFill>
              </a:rPr>
              <a:t>siprehen</a:t>
            </a:r>
            <a:r>
              <a:rPr lang="de-DE" sz="2400" dirty="0" smtClean="0">
                <a:solidFill>
                  <a:srgbClr val="002060"/>
                </a:solidFill>
              </a:rPr>
              <a:t> </a:t>
            </a:r>
            <a:r>
              <a:rPr lang="de-DE" sz="2400" dirty="0" err="1" smtClean="0">
                <a:solidFill>
                  <a:srgbClr val="002060"/>
                </a:solidFill>
              </a:rPr>
              <a:t>un</a:t>
            </a:r>
            <a:r>
              <a:rPr lang="de-DE" sz="2400" dirty="0" smtClean="0">
                <a:solidFill>
                  <a:srgbClr val="002060"/>
                </a:solidFill>
              </a:rPr>
              <a:t> </a:t>
            </a:r>
            <a:r>
              <a:rPr lang="de-DE" sz="2400" dirty="0" err="1" smtClean="0">
                <a:solidFill>
                  <a:srgbClr val="002060"/>
                </a:solidFill>
              </a:rPr>
              <a:t>sirayben</a:t>
            </a:r>
            <a:r>
              <a:rPr lang="de-DE" sz="2400" dirty="0" smtClean="0">
                <a:solidFill>
                  <a:srgbClr val="002060"/>
                </a:solidFill>
              </a:rPr>
              <a:t> </a:t>
            </a:r>
            <a:r>
              <a:rPr lang="de-DE" sz="2400" dirty="0" err="1" smtClean="0">
                <a:solidFill>
                  <a:srgbClr val="002060"/>
                </a:solidFill>
              </a:rPr>
              <a:t>aba</a:t>
            </a:r>
            <a:r>
              <a:rPr lang="de-DE" sz="2400" dirty="0" smtClean="0">
                <a:solidFill>
                  <a:srgbClr val="002060"/>
                </a:solidFill>
              </a:rPr>
              <a:t> ich kann </a:t>
            </a:r>
            <a:r>
              <a:rPr lang="de-DE" sz="2400" dirty="0" err="1" smtClean="0">
                <a:solidFill>
                  <a:srgbClr val="002060"/>
                </a:solidFill>
              </a:rPr>
              <a:t>dohnîh</a:t>
            </a:r>
            <a:r>
              <a:rPr lang="de-DE" sz="2400" dirty="0" smtClean="0">
                <a:solidFill>
                  <a:srgbClr val="002060"/>
                </a:solidFill>
              </a:rPr>
              <a:t> </a:t>
            </a:r>
            <a:r>
              <a:rPr lang="de-DE" sz="2400" dirty="0" err="1" smtClean="0">
                <a:solidFill>
                  <a:srgbClr val="002060"/>
                </a:solidFill>
              </a:rPr>
              <a:t>doyc</a:t>
            </a:r>
            <a:r>
              <a:rPr lang="de-DE" sz="2400" dirty="0" smtClean="0">
                <a:solidFill>
                  <a:srgbClr val="002060"/>
                </a:solidFill>
              </a:rPr>
              <a:t> </a:t>
            </a:r>
            <a:r>
              <a:rPr lang="de-DE" sz="2400" dirty="0" err="1" smtClean="0">
                <a:solidFill>
                  <a:srgbClr val="002060"/>
                </a:solidFill>
              </a:rPr>
              <a:t>sigay</a:t>
            </a:r>
            <a:r>
              <a:rPr lang="de-DE" sz="2400" dirty="0" smtClean="0">
                <a:solidFill>
                  <a:srgbClr val="002060"/>
                </a:solidFill>
              </a:rPr>
              <a:t> </a:t>
            </a:r>
            <a:r>
              <a:rPr lang="de-DE" sz="2400" dirty="0" err="1" smtClean="0">
                <a:solidFill>
                  <a:srgbClr val="002060"/>
                </a:solidFill>
              </a:rPr>
              <a:t>ben</a:t>
            </a:r>
            <a:r>
              <a:rPr lang="de-DE" sz="2400" dirty="0" smtClean="0">
                <a:solidFill>
                  <a:srgbClr val="002060"/>
                </a:solidFill>
              </a:rPr>
              <a:t> </a:t>
            </a:r>
            <a:r>
              <a:rPr lang="de-DE" sz="2400" dirty="0" err="1" smtClean="0">
                <a:solidFill>
                  <a:srgbClr val="002060"/>
                </a:solidFill>
              </a:rPr>
              <a:t>dan</a:t>
            </a:r>
            <a:r>
              <a:rPr lang="de-DE" sz="2400" dirty="0" smtClean="0">
                <a:solidFill>
                  <a:srgbClr val="002060"/>
                </a:solidFill>
              </a:rPr>
              <a:t> </a:t>
            </a:r>
            <a:r>
              <a:rPr lang="de-DE" sz="2400" dirty="0" err="1" smtClean="0">
                <a:solidFill>
                  <a:srgbClr val="002060"/>
                </a:solidFill>
              </a:rPr>
              <a:t>mus</a:t>
            </a:r>
            <a:r>
              <a:rPr lang="de-DE" sz="2400" dirty="0" smtClean="0">
                <a:solidFill>
                  <a:srgbClr val="002060"/>
                </a:solidFill>
              </a:rPr>
              <a:t> </a:t>
            </a:r>
            <a:r>
              <a:rPr lang="de-DE" sz="2400" dirty="0" err="1" smtClean="0">
                <a:solidFill>
                  <a:srgbClr val="002060"/>
                </a:solidFill>
              </a:rPr>
              <a:t>îh</a:t>
            </a:r>
            <a:r>
              <a:rPr lang="de-DE" sz="2400" dirty="0" smtClean="0">
                <a:solidFill>
                  <a:srgbClr val="002060"/>
                </a:solidFill>
              </a:rPr>
              <a:t> </a:t>
            </a:r>
            <a:r>
              <a:rPr lang="de-DE" sz="2400" dirty="0" err="1" smtClean="0">
                <a:solidFill>
                  <a:srgbClr val="002060"/>
                </a:solidFill>
              </a:rPr>
              <a:t>bîsyîn</a:t>
            </a:r>
            <a:r>
              <a:rPr lang="de-DE" sz="2400" dirty="0" smtClean="0">
                <a:solidFill>
                  <a:srgbClr val="002060"/>
                </a:solidFill>
              </a:rPr>
              <a:t> Türkis </a:t>
            </a:r>
            <a:r>
              <a:rPr lang="de-DE" sz="2400" dirty="0" err="1" smtClean="0">
                <a:solidFill>
                  <a:srgbClr val="002060"/>
                </a:solidFill>
              </a:rPr>
              <a:t>un</a:t>
            </a:r>
            <a:r>
              <a:rPr lang="de-DE" sz="2400" dirty="0" smtClean="0">
                <a:solidFill>
                  <a:srgbClr val="002060"/>
                </a:solidFill>
              </a:rPr>
              <a:t> </a:t>
            </a:r>
            <a:r>
              <a:rPr lang="de-DE" sz="2400" dirty="0" err="1" smtClean="0">
                <a:solidFill>
                  <a:srgbClr val="002060"/>
                </a:solidFill>
              </a:rPr>
              <a:t>bîsyin</a:t>
            </a:r>
            <a:r>
              <a:rPr lang="de-DE" sz="2400" dirty="0" smtClean="0">
                <a:solidFill>
                  <a:srgbClr val="002060"/>
                </a:solidFill>
              </a:rPr>
              <a:t> </a:t>
            </a:r>
            <a:r>
              <a:rPr lang="de-DE" sz="2400" dirty="0" err="1" smtClean="0">
                <a:solidFill>
                  <a:srgbClr val="002060"/>
                </a:solidFill>
              </a:rPr>
              <a:t>doyc</a:t>
            </a:r>
            <a:r>
              <a:rPr lang="de-DE" sz="2400" dirty="0" smtClean="0">
                <a:solidFill>
                  <a:srgbClr val="002060"/>
                </a:solidFill>
              </a:rPr>
              <a:t> </a:t>
            </a:r>
            <a:r>
              <a:rPr lang="de-DE" sz="2400" dirty="0" err="1" smtClean="0">
                <a:solidFill>
                  <a:srgbClr val="002060"/>
                </a:solidFill>
              </a:rPr>
              <a:t>sirayben</a:t>
            </a:r>
            <a:r>
              <a:rPr lang="de-DE" sz="2400" dirty="0" smtClean="0">
                <a:solidFill>
                  <a:srgbClr val="002060"/>
                </a:solidFill>
              </a:rPr>
              <a:t> </a:t>
            </a:r>
            <a:r>
              <a:rPr lang="de-DE" sz="2400" dirty="0" err="1" smtClean="0">
                <a:solidFill>
                  <a:srgbClr val="002060"/>
                </a:solidFill>
              </a:rPr>
              <a:t>un</a:t>
            </a:r>
            <a:r>
              <a:rPr lang="de-DE" sz="2400" dirty="0" smtClean="0">
                <a:solidFill>
                  <a:srgbClr val="002060"/>
                </a:solidFill>
              </a:rPr>
              <a:t> du </a:t>
            </a:r>
            <a:r>
              <a:rPr lang="de-DE" sz="2400" dirty="0" err="1" smtClean="0">
                <a:solidFill>
                  <a:srgbClr val="002060"/>
                </a:solidFill>
              </a:rPr>
              <a:t>kanc</a:t>
            </a:r>
            <a:r>
              <a:rPr lang="de-DE" sz="2400" dirty="0" smtClean="0">
                <a:solidFill>
                  <a:srgbClr val="002060"/>
                </a:solidFill>
              </a:rPr>
              <a:t> </a:t>
            </a:r>
            <a:r>
              <a:rPr lang="de-DE" sz="2400" dirty="0" err="1" smtClean="0">
                <a:solidFill>
                  <a:srgbClr val="002060"/>
                </a:solidFill>
              </a:rPr>
              <a:t>bayni</a:t>
            </a:r>
            <a:r>
              <a:rPr lang="de-DE" sz="2400" dirty="0" smtClean="0">
                <a:solidFill>
                  <a:srgbClr val="002060"/>
                </a:solidFill>
              </a:rPr>
              <a:t> </a:t>
            </a:r>
            <a:r>
              <a:rPr lang="de-DE" sz="2400" dirty="0" err="1" smtClean="0">
                <a:solidFill>
                  <a:srgbClr val="002060"/>
                </a:solidFill>
              </a:rPr>
              <a:t>fatata</a:t>
            </a:r>
            <a:r>
              <a:rPr lang="de-DE" sz="2400" dirty="0" smtClean="0">
                <a:solidFill>
                  <a:srgbClr val="002060"/>
                </a:solidFill>
              </a:rPr>
              <a:t> </a:t>
            </a:r>
            <a:r>
              <a:rPr lang="de-DE" sz="2400" dirty="0" err="1" smtClean="0">
                <a:solidFill>
                  <a:srgbClr val="002060"/>
                </a:solidFill>
              </a:rPr>
              <a:t>oda</a:t>
            </a:r>
            <a:r>
              <a:rPr lang="de-DE" sz="2400" dirty="0" smtClean="0">
                <a:solidFill>
                  <a:srgbClr val="002060"/>
                </a:solidFill>
              </a:rPr>
              <a:t> </a:t>
            </a:r>
            <a:r>
              <a:rPr lang="de-DE" sz="2400" dirty="0" err="1" smtClean="0">
                <a:solidFill>
                  <a:srgbClr val="002060"/>
                </a:solidFill>
              </a:rPr>
              <a:t>mayni</a:t>
            </a:r>
            <a:r>
              <a:rPr lang="de-DE" sz="2400" dirty="0" smtClean="0">
                <a:solidFill>
                  <a:srgbClr val="002060"/>
                </a:solidFill>
              </a:rPr>
              <a:t> </a:t>
            </a:r>
            <a:r>
              <a:rPr lang="de-DE" sz="2400" dirty="0" err="1" smtClean="0">
                <a:solidFill>
                  <a:srgbClr val="002060"/>
                </a:solidFill>
              </a:rPr>
              <a:t>mama</a:t>
            </a:r>
            <a:r>
              <a:rPr lang="de-DE" sz="2400" dirty="0" smtClean="0">
                <a:solidFill>
                  <a:srgbClr val="002060"/>
                </a:solidFill>
              </a:rPr>
              <a:t> zagen. </a:t>
            </a:r>
            <a:r>
              <a:rPr lang="de-DE" sz="2400" dirty="0" err="1" smtClean="0">
                <a:solidFill>
                  <a:srgbClr val="002060"/>
                </a:solidFill>
              </a:rPr>
              <a:t>Yets</a:t>
            </a:r>
            <a:r>
              <a:rPr lang="de-DE" sz="2400" dirty="0" smtClean="0">
                <a:solidFill>
                  <a:srgbClr val="002060"/>
                </a:solidFill>
              </a:rPr>
              <a:t> </a:t>
            </a:r>
            <a:r>
              <a:rPr lang="de-DE" sz="2400" dirty="0" err="1" smtClean="0">
                <a:solidFill>
                  <a:srgbClr val="002060"/>
                </a:solidFill>
              </a:rPr>
              <a:t>maysdu</a:t>
            </a:r>
            <a:r>
              <a:rPr lang="de-DE" sz="2400" dirty="0" smtClean="0">
                <a:solidFill>
                  <a:srgbClr val="002060"/>
                </a:solidFill>
              </a:rPr>
              <a:t> </a:t>
            </a:r>
            <a:r>
              <a:rPr lang="de-DE" sz="2400" dirty="0" err="1" smtClean="0">
                <a:solidFill>
                  <a:srgbClr val="002060"/>
                </a:solidFill>
              </a:rPr>
              <a:t>vas</a:t>
            </a:r>
            <a:r>
              <a:rPr lang="de-DE" sz="2400" dirty="0" smtClean="0">
                <a:solidFill>
                  <a:srgbClr val="002060"/>
                </a:solidFill>
              </a:rPr>
              <a:t> </a:t>
            </a:r>
            <a:r>
              <a:rPr lang="de-DE" sz="2400" dirty="0" err="1" smtClean="0">
                <a:solidFill>
                  <a:srgbClr val="002060"/>
                </a:solidFill>
              </a:rPr>
              <a:t>martina</a:t>
            </a:r>
            <a:r>
              <a:rPr lang="de-DE" sz="2400" dirty="0" smtClean="0">
                <a:solidFill>
                  <a:srgbClr val="002060"/>
                </a:solidFill>
              </a:rPr>
              <a:t> </a:t>
            </a:r>
            <a:r>
              <a:rPr lang="de-DE" sz="2400" dirty="0" err="1" smtClean="0">
                <a:solidFill>
                  <a:srgbClr val="002060"/>
                </a:solidFill>
              </a:rPr>
              <a:t>ihvil</a:t>
            </a:r>
            <a:r>
              <a:rPr lang="de-DE" sz="2400" dirty="0" smtClean="0">
                <a:solidFill>
                  <a:srgbClr val="002060"/>
                </a:solidFill>
              </a:rPr>
              <a:t> </a:t>
            </a:r>
            <a:r>
              <a:rPr lang="de-DE" sz="2400" dirty="0" err="1" smtClean="0">
                <a:solidFill>
                  <a:srgbClr val="002060"/>
                </a:solidFill>
              </a:rPr>
              <a:t>diya</a:t>
            </a:r>
            <a:r>
              <a:rPr lang="de-DE" sz="2400" dirty="0" smtClean="0">
                <a:solidFill>
                  <a:srgbClr val="002060"/>
                </a:solidFill>
              </a:rPr>
              <a:t> </a:t>
            </a:r>
            <a:r>
              <a:rPr lang="de-DE" sz="2400" dirty="0" err="1" smtClean="0">
                <a:solidFill>
                  <a:srgbClr val="002060"/>
                </a:solidFill>
              </a:rPr>
              <a:t>vas</a:t>
            </a:r>
            <a:r>
              <a:rPr lang="de-DE" sz="2400" dirty="0" smtClean="0">
                <a:solidFill>
                  <a:srgbClr val="002060"/>
                </a:solidFill>
              </a:rPr>
              <a:t> </a:t>
            </a:r>
            <a:r>
              <a:rPr lang="de-DE" sz="2400" dirty="0" err="1" smtClean="0">
                <a:solidFill>
                  <a:srgbClr val="002060"/>
                </a:solidFill>
              </a:rPr>
              <a:t>zagin</a:t>
            </a:r>
            <a:r>
              <a:rPr lang="de-DE" sz="2400" dirty="0" smtClean="0">
                <a:solidFill>
                  <a:srgbClr val="002060"/>
                </a:solidFill>
              </a:rPr>
              <a:t> ich </a:t>
            </a:r>
            <a:r>
              <a:rPr lang="de-DE" sz="2400" dirty="0" err="1" smtClean="0">
                <a:solidFill>
                  <a:srgbClr val="002060"/>
                </a:solidFill>
              </a:rPr>
              <a:t>limedih</a:t>
            </a:r>
            <a:r>
              <a:rPr lang="de-DE" sz="2400" dirty="0" smtClean="0">
                <a:solidFill>
                  <a:srgbClr val="002060"/>
                </a:solidFill>
              </a:rPr>
              <a:t> </a:t>
            </a:r>
            <a:r>
              <a:rPr lang="de-DE" sz="2400" dirty="0" err="1" smtClean="0">
                <a:solidFill>
                  <a:srgbClr val="002060"/>
                </a:solidFill>
              </a:rPr>
              <a:t>vaysdu</a:t>
            </a:r>
            <a:r>
              <a:rPr lang="de-DE" sz="2400" dirty="0" smtClean="0">
                <a:solidFill>
                  <a:srgbClr val="002060"/>
                </a:solidFill>
              </a:rPr>
              <a:t> ich </a:t>
            </a:r>
            <a:r>
              <a:rPr lang="de-DE" sz="2400" dirty="0" err="1" smtClean="0">
                <a:solidFill>
                  <a:srgbClr val="002060"/>
                </a:solidFill>
              </a:rPr>
              <a:t>vil</a:t>
            </a:r>
            <a:r>
              <a:rPr lang="de-DE" sz="2400" dirty="0" smtClean="0">
                <a:solidFill>
                  <a:srgbClr val="002060"/>
                </a:solidFill>
              </a:rPr>
              <a:t> </a:t>
            </a:r>
            <a:r>
              <a:rPr lang="de-DE" sz="2400" dirty="0" err="1" smtClean="0">
                <a:solidFill>
                  <a:srgbClr val="002060"/>
                </a:solidFill>
              </a:rPr>
              <a:t>doyclant</a:t>
            </a:r>
            <a:r>
              <a:rPr lang="de-DE" sz="2400" dirty="0" smtClean="0">
                <a:solidFill>
                  <a:srgbClr val="002060"/>
                </a:solidFill>
              </a:rPr>
              <a:t> </a:t>
            </a:r>
            <a:r>
              <a:rPr lang="de-DE" sz="2400" dirty="0" err="1" smtClean="0">
                <a:solidFill>
                  <a:srgbClr val="002060"/>
                </a:solidFill>
              </a:rPr>
              <a:t>komen</a:t>
            </a:r>
            <a:r>
              <a:rPr lang="de-DE" sz="2400" dirty="0" smtClean="0">
                <a:solidFill>
                  <a:srgbClr val="002060"/>
                </a:solidFill>
              </a:rPr>
              <a:t> </a:t>
            </a:r>
            <a:r>
              <a:rPr lang="de-DE" sz="2400" dirty="0" err="1" smtClean="0">
                <a:solidFill>
                  <a:srgbClr val="002060"/>
                </a:solidFill>
              </a:rPr>
              <a:t>ihvil</a:t>
            </a:r>
            <a:r>
              <a:rPr lang="de-DE" sz="2400" dirty="0" smtClean="0">
                <a:solidFill>
                  <a:srgbClr val="002060"/>
                </a:solidFill>
              </a:rPr>
              <a:t> </a:t>
            </a:r>
            <a:r>
              <a:rPr lang="de-DE" sz="2400" dirty="0" err="1" smtClean="0">
                <a:solidFill>
                  <a:srgbClr val="002060"/>
                </a:solidFill>
              </a:rPr>
              <a:t>nih</a:t>
            </a:r>
            <a:r>
              <a:rPr lang="de-DE" sz="2400" dirty="0" smtClean="0">
                <a:solidFill>
                  <a:srgbClr val="002060"/>
                </a:solidFill>
              </a:rPr>
              <a:t> </a:t>
            </a:r>
            <a:r>
              <a:rPr lang="de-DE" sz="2400" dirty="0" err="1" smtClean="0">
                <a:solidFill>
                  <a:srgbClr val="002060"/>
                </a:solidFill>
              </a:rPr>
              <a:t>îye</a:t>
            </a:r>
            <a:r>
              <a:rPr lang="de-DE" sz="2400" dirty="0" smtClean="0">
                <a:solidFill>
                  <a:srgbClr val="002060"/>
                </a:solidFill>
              </a:rPr>
              <a:t> </a:t>
            </a:r>
            <a:r>
              <a:rPr lang="de-DE" sz="2400" dirty="0" err="1" smtClean="0">
                <a:solidFill>
                  <a:srgbClr val="002060"/>
                </a:solidFill>
              </a:rPr>
              <a:t>bîlayben</a:t>
            </a:r>
            <a:r>
              <a:rPr lang="de-DE" sz="2400" dirty="0" smtClean="0">
                <a:solidFill>
                  <a:srgbClr val="002060"/>
                </a:solidFill>
              </a:rPr>
              <a:t> </a:t>
            </a:r>
            <a:r>
              <a:rPr lang="de-DE" sz="2400" dirty="0" err="1" smtClean="0">
                <a:solidFill>
                  <a:srgbClr val="002060"/>
                </a:solidFill>
              </a:rPr>
              <a:t>ihvil</a:t>
            </a:r>
            <a:r>
              <a:rPr lang="de-DE" sz="2400" dirty="0" smtClean="0">
                <a:solidFill>
                  <a:srgbClr val="002060"/>
                </a:solidFill>
              </a:rPr>
              <a:t> </a:t>
            </a:r>
            <a:r>
              <a:rPr lang="de-DE" sz="2400" dirty="0" err="1" smtClean="0">
                <a:solidFill>
                  <a:srgbClr val="002060"/>
                </a:solidFill>
              </a:rPr>
              <a:t>doyclant</a:t>
            </a:r>
            <a:r>
              <a:rPr lang="de-DE" sz="2400" dirty="0" smtClean="0">
                <a:solidFill>
                  <a:srgbClr val="002060"/>
                </a:solidFill>
              </a:rPr>
              <a:t> </a:t>
            </a:r>
            <a:r>
              <a:rPr lang="de-DE" sz="2400" dirty="0" err="1" smtClean="0">
                <a:solidFill>
                  <a:srgbClr val="002060"/>
                </a:solidFill>
              </a:rPr>
              <a:t>komen</a:t>
            </a:r>
            <a:r>
              <a:rPr lang="de-DE" sz="2400" dirty="0" smtClean="0">
                <a:solidFill>
                  <a:srgbClr val="002060"/>
                </a:solidFill>
              </a:rPr>
              <a:t> </a:t>
            </a:r>
            <a:r>
              <a:rPr lang="de-DE" sz="2400" dirty="0" err="1" smtClean="0">
                <a:solidFill>
                  <a:srgbClr val="002060"/>
                </a:solidFill>
              </a:rPr>
              <a:t>unt</a:t>
            </a:r>
            <a:r>
              <a:rPr lang="de-DE" sz="2400" dirty="0" smtClean="0">
                <a:solidFill>
                  <a:srgbClr val="002060"/>
                </a:solidFill>
              </a:rPr>
              <a:t> </a:t>
            </a:r>
            <a:r>
              <a:rPr lang="de-DE" sz="2400" dirty="0" err="1" smtClean="0">
                <a:solidFill>
                  <a:srgbClr val="002060"/>
                </a:solidFill>
              </a:rPr>
              <a:t>diye</a:t>
            </a:r>
            <a:r>
              <a:rPr lang="de-DE" sz="2400" dirty="0" smtClean="0">
                <a:solidFill>
                  <a:srgbClr val="002060"/>
                </a:solidFill>
              </a:rPr>
              <a:t> </a:t>
            </a:r>
            <a:r>
              <a:rPr lang="de-DE" sz="2400" dirty="0" err="1" smtClean="0">
                <a:solidFill>
                  <a:srgbClr val="002060"/>
                </a:solidFill>
              </a:rPr>
              <a:t>un</a:t>
            </a:r>
            <a:r>
              <a:rPr lang="de-DE" sz="2400" dirty="0" smtClean="0">
                <a:solidFill>
                  <a:srgbClr val="002060"/>
                </a:solidFill>
              </a:rPr>
              <a:t> </a:t>
            </a:r>
            <a:r>
              <a:rPr lang="de-DE" sz="2400" dirty="0" err="1" smtClean="0">
                <a:solidFill>
                  <a:srgbClr val="002060"/>
                </a:solidFill>
              </a:rPr>
              <a:t>rayna</a:t>
            </a:r>
            <a:r>
              <a:rPr lang="de-DE" sz="2400" dirty="0" smtClean="0">
                <a:solidFill>
                  <a:srgbClr val="002060"/>
                </a:solidFill>
              </a:rPr>
              <a:t> helfen </a:t>
            </a:r>
            <a:r>
              <a:rPr lang="de-DE" sz="2400" dirty="0" err="1" smtClean="0">
                <a:solidFill>
                  <a:srgbClr val="002060"/>
                </a:solidFill>
              </a:rPr>
              <a:t>aba</a:t>
            </a:r>
            <a:r>
              <a:rPr lang="de-DE" sz="2400" dirty="0" smtClean="0">
                <a:solidFill>
                  <a:srgbClr val="002060"/>
                </a:solidFill>
              </a:rPr>
              <a:t> ich </a:t>
            </a:r>
            <a:r>
              <a:rPr lang="de-DE" sz="2400" dirty="0" err="1" smtClean="0">
                <a:solidFill>
                  <a:srgbClr val="002060"/>
                </a:solidFill>
              </a:rPr>
              <a:t>mus</a:t>
            </a:r>
            <a:r>
              <a:rPr lang="de-DE" sz="2400" dirty="0" smtClean="0">
                <a:solidFill>
                  <a:srgbClr val="002060"/>
                </a:solidFill>
              </a:rPr>
              <a:t> </a:t>
            </a:r>
            <a:r>
              <a:rPr lang="de-DE" sz="2400" dirty="0" err="1" smtClean="0">
                <a:solidFill>
                  <a:srgbClr val="002060"/>
                </a:solidFill>
              </a:rPr>
              <a:t>iye</a:t>
            </a:r>
            <a:r>
              <a:rPr lang="de-DE" sz="2400" dirty="0" smtClean="0">
                <a:solidFill>
                  <a:srgbClr val="002060"/>
                </a:solidFill>
              </a:rPr>
              <a:t> </a:t>
            </a:r>
            <a:r>
              <a:rPr lang="de-DE" sz="2400" dirty="0" err="1" smtClean="0">
                <a:solidFill>
                  <a:srgbClr val="002060"/>
                </a:solidFill>
              </a:rPr>
              <a:t>bilayben</a:t>
            </a:r>
            <a:r>
              <a:rPr lang="de-DE" sz="2400" dirty="0" smtClean="0">
                <a:solidFill>
                  <a:srgbClr val="002060"/>
                </a:solidFill>
              </a:rPr>
              <a:t> </a:t>
            </a:r>
            <a:r>
              <a:rPr lang="de-DE" sz="2400" dirty="0" err="1" smtClean="0">
                <a:solidFill>
                  <a:srgbClr val="002060"/>
                </a:solidFill>
              </a:rPr>
              <a:t>mus</a:t>
            </a:r>
            <a:r>
              <a:rPr lang="de-DE" sz="2400" dirty="0" smtClean="0">
                <a:solidFill>
                  <a:srgbClr val="002060"/>
                </a:solidFill>
              </a:rPr>
              <a:t> in </a:t>
            </a:r>
            <a:r>
              <a:rPr lang="de-DE" sz="2400" dirty="0" err="1" smtClean="0">
                <a:solidFill>
                  <a:srgbClr val="002060"/>
                </a:solidFill>
              </a:rPr>
              <a:t>sule</a:t>
            </a:r>
            <a:r>
              <a:rPr lang="de-DE" sz="2400" dirty="0" smtClean="0">
                <a:solidFill>
                  <a:srgbClr val="002060"/>
                </a:solidFill>
              </a:rPr>
              <a:t> </a:t>
            </a:r>
            <a:r>
              <a:rPr lang="de-DE" sz="2400" dirty="0" err="1" smtClean="0">
                <a:solidFill>
                  <a:srgbClr val="002060"/>
                </a:solidFill>
              </a:rPr>
              <a:t>gîgn</a:t>
            </a:r>
            <a:r>
              <a:rPr lang="de-DE" sz="2400" dirty="0" smtClean="0">
                <a:solidFill>
                  <a:srgbClr val="002060"/>
                </a:solidFill>
              </a:rPr>
              <a:t> ich </a:t>
            </a:r>
            <a:r>
              <a:rPr lang="de-DE" sz="2400" dirty="0" err="1" smtClean="0">
                <a:solidFill>
                  <a:srgbClr val="002060"/>
                </a:solidFill>
              </a:rPr>
              <a:t>vayne</a:t>
            </a:r>
            <a:r>
              <a:rPr lang="de-DE" sz="2400" dirty="0" smtClean="0">
                <a:solidFill>
                  <a:srgbClr val="002060"/>
                </a:solidFill>
              </a:rPr>
              <a:t> </a:t>
            </a:r>
            <a:r>
              <a:rPr lang="de-DE" sz="2400" dirty="0" err="1" smtClean="0">
                <a:solidFill>
                  <a:srgbClr val="002060"/>
                </a:solidFill>
              </a:rPr>
              <a:t>îma</a:t>
            </a:r>
            <a:r>
              <a:rPr lang="de-DE" sz="2400" dirty="0" smtClean="0">
                <a:solidFill>
                  <a:srgbClr val="002060"/>
                </a:solidFill>
              </a:rPr>
              <a:t>. </a:t>
            </a:r>
            <a:r>
              <a:rPr lang="de-DE" sz="2400" dirty="0" err="1" smtClean="0">
                <a:solidFill>
                  <a:srgbClr val="002060"/>
                </a:solidFill>
              </a:rPr>
              <a:t>Lîbe</a:t>
            </a:r>
            <a:r>
              <a:rPr lang="de-DE" sz="2400" dirty="0" smtClean="0">
                <a:solidFill>
                  <a:srgbClr val="002060"/>
                </a:solidFill>
              </a:rPr>
              <a:t> haus </a:t>
            </a:r>
            <a:r>
              <a:rPr lang="de-DE" sz="2400" dirty="0" err="1" smtClean="0">
                <a:solidFill>
                  <a:srgbClr val="002060"/>
                </a:solidFill>
              </a:rPr>
              <a:t>Faroynden</a:t>
            </a:r>
            <a:r>
              <a:rPr lang="de-DE" sz="2400" dirty="0" smtClean="0">
                <a:solidFill>
                  <a:srgbClr val="002060"/>
                </a:solidFill>
              </a:rPr>
              <a:t>.</a:t>
            </a:r>
          </a:p>
          <a:p>
            <a:pPr marL="0" indent="0">
              <a:lnSpc>
                <a:spcPct val="110000"/>
              </a:lnSpc>
              <a:buNone/>
            </a:pPr>
            <a:endParaRPr lang="de-DE" sz="2400" dirty="0"/>
          </a:p>
        </p:txBody>
      </p:sp>
      <p:sp>
        <p:nvSpPr>
          <p:cNvPr id="6" name="Letter"/>
          <p:cNvSpPr>
            <a:spLocks noEditPoints="1" noChangeArrowheads="1"/>
          </p:cNvSpPr>
          <p:nvPr/>
        </p:nvSpPr>
        <p:spPr bwMode="auto">
          <a:xfrm rot="2207046">
            <a:off x="6629902" y="4033893"/>
            <a:ext cx="2266950" cy="113347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de-DE"/>
          </a:p>
        </p:txBody>
      </p:sp>
      <p:sp>
        <p:nvSpPr>
          <p:cNvPr id="3" name="Fußzeilenplatzhalter 2"/>
          <p:cNvSpPr>
            <a:spLocks noGrp="1"/>
          </p:cNvSpPr>
          <p:nvPr>
            <p:ph type="ftr" sz="quarter" idx="11"/>
          </p:nvPr>
        </p:nvSpPr>
        <p:spPr/>
        <p:txBody>
          <a:bodyPr/>
          <a:lstStyle/>
          <a:p>
            <a:r>
              <a:rPr lang="de-DE" smtClean="0"/>
              <a:t>Ingelore Oomen-Welke              Pädagogische Hochschule Freiburg</a:t>
            </a:r>
            <a:endParaRPr lang="de-DE"/>
          </a:p>
        </p:txBody>
      </p:sp>
      <p:sp>
        <p:nvSpPr>
          <p:cNvPr id="4" name="Foliennummernplatzhalter 3"/>
          <p:cNvSpPr>
            <a:spLocks noGrp="1"/>
          </p:cNvSpPr>
          <p:nvPr>
            <p:ph type="sldNum" sz="quarter" idx="12"/>
          </p:nvPr>
        </p:nvSpPr>
        <p:spPr/>
        <p:txBody>
          <a:bodyPr/>
          <a:lstStyle/>
          <a:p>
            <a:fld id="{6E858452-B409-42AB-8E66-28DDF9EBF401}" type="slidenum">
              <a:rPr lang="de-DE" smtClean="0"/>
              <a:t>9</a:t>
            </a:fld>
            <a:endParaRPr lang="de-DE"/>
          </a:p>
        </p:txBody>
      </p:sp>
    </p:spTree>
    <p:extLst>
      <p:ext uri="{BB962C8B-B14F-4D97-AF65-F5344CB8AC3E}">
        <p14:creationId xmlns:p14="http://schemas.microsoft.com/office/powerpoint/2010/main" val="3399691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1440</Words>
  <Application>Microsoft Office PowerPoint</Application>
  <PresentationFormat>Bildschirmpräsentation (4:3)</PresentationFormat>
  <Paragraphs>309</Paragraphs>
  <Slides>20</Slides>
  <Notes>1</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Larissa</vt:lpstr>
      <vt:lpstr>Deutsch als Zweitsprache:  Erste Schritte Sprachaufmerksamkeit als Lernanreiz Empirische Befunde zum DaZ-Lernen Sprachstand feststellen</vt:lpstr>
      <vt:lpstr>Wie lernen Kinder und Jugendliche DaZ?</vt:lpstr>
      <vt:lpstr>DaZ lernen</vt:lpstr>
      <vt:lpstr>     Reihenfolgen im „Strukturierten Input“    </vt:lpstr>
      <vt:lpstr>PowerPoint-Präsentation</vt:lpstr>
      <vt:lpstr>Kinder lernen DaZ</vt:lpstr>
      <vt:lpstr>DaZ- Beispiel  1</vt:lpstr>
      <vt:lpstr>DaZ- Entwicklung  (Sept. - Mai) mit Sprachübung Beispiel 2 &amp; 3</vt:lpstr>
      <vt:lpstr>DaZ -  Aylin, 11 Jahre 8 Mon. nach Rückkehr in die Türkei, Beispiel 4</vt:lpstr>
      <vt:lpstr>Clahsen, Meisel &amp; Pienemann 1983: Reihenfolgen DaZ (Ju&amp;E)</vt:lpstr>
      <vt:lpstr>Jugendliche lernen DaZ</vt:lpstr>
      <vt:lpstr>DaZ von Jugendlichen und Erwachsenen – Stufenfolgen in der Grammatik</vt:lpstr>
      <vt:lpstr>Wortschatzaspekte:  Aus Texten Jugendlicher</vt:lpstr>
      <vt:lpstr> Wortschatz: Probleme in Lautung und Wortbildung</vt:lpstr>
      <vt:lpstr>Bedeutsamkeit von Satzbau und Wortschatz für Sachtexte und Beruf</vt:lpstr>
      <vt:lpstr>PowerPoint-Präsentation</vt:lpstr>
      <vt:lpstr> Alltagswortschatz           erweiterter Wortschatz   Sachwortschatz              Schulwortschatz  Fachwortschatz             Bildungswortschatz </vt:lpstr>
      <vt:lpstr>Wörter durchschauen und verstehen</vt:lpstr>
      <vt:lpstr>Methoden der Wortschatzarbeit</vt:lpstr>
      <vt:lpstr>Anschlussüberlegung für Tuschelgruppen: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 als Zweitsprache:  Erste Schritte Sprachaufmerksamkeit als Lernanreiz Empirische Befunde zum DaZ-Lernen Sprachstand feststellen</dc:title>
  <dc:creator>Ingelore Oomen-Welke</dc:creator>
  <cp:lastModifiedBy>Ingelore Oomen-Welke</cp:lastModifiedBy>
  <cp:revision>45</cp:revision>
  <dcterms:created xsi:type="dcterms:W3CDTF">2012-04-17T09:39:00Z</dcterms:created>
  <dcterms:modified xsi:type="dcterms:W3CDTF">2012-04-29T10:04:44Z</dcterms:modified>
</cp:coreProperties>
</file>